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302" r:id="rId10"/>
    <p:sldId id="303" r:id="rId11"/>
    <p:sldId id="266" r:id="rId12"/>
    <p:sldId id="267" r:id="rId13"/>
    <p:sldId id="306" r:id="rId14"/>
    <p:sldId id="307" r:id="rId15"/>
    <p:sldId id="268" r:id="rId16"/>
    <p:sldId id="271" r:id="rId17"/>
    <p:sldId id="269" r:id="rId18"/>
    <p:sldId id="270" r:id="rId19"/>
    <p:sldId id="319" r:id="rId20"/>
    <p:sldId id="273" r:id="rId21"/>
    <p:sldId id="274" r:id="rId22"/>
    <p:sldId id="275" r:id="rId23"/>
    <p:sldId id="276" r:id="rId24"/>
    <p:sldId id="277"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01" r:id="rId64"/>
    <p:sldId id="308" r:id="rId65"/>
  </p:sldIdLst>
  <p:sldSz cx="9144000" cy="5143500" type="screen16x9"/>
  <p:notesSz cx="6858000" cy="9144000"/>
  <p:embeddedFontLst>
    <p:embeddedFont>
      <p:font typeface="Lato" panose="020B0604020202020204"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Malgun Gothic" panose="020B0503020000020004" pitchFamily="34" charset="-127"/>
      <p:regular r:id="rId75"/>
      <p:bold r:id="rId76"/>
    </p:embeddedFont>
    <p:embeddedFont>
      <p:font typeface="Raleway" panose="020B0604020202020204"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
      <p:font typeface="Cambria Math" panose="02040503050406030204" pitchFamily="18"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EFD"/>
    <a:srgbClr val="CDE0F8"/>
    <a:srgbClr val="F1EB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1" autoAdjust="0"/>
    <p:restoredTop sz="94975" autoAdjust="0"/>
  </p:normalViewPr>
  <p:slideViewPr>
    <p:cSldViewPr snapToGrid="0">
      <p:cViewPr varScale="1">
        <p:scale>
          <a:sx n="137" d="100"/>
          <a:sy n="137" d="100"/>
        </p:scale>
        <p:origin x="97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58750" indent="0">
                  <a:buNone/>
                </a:pPr>
                <a:endParaRPr lang="en-US" i="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To explain this phenomenon more statistically, we can recall how we test a hypothesis of a simple regression: null hypothesis is that there</a:t>
                </a:r>
                <a:r>
                  <a:rPr lang="en-US" i="0" baseline="0" dirty="0"/>
                  <a:t> is no relationship between the predictor and the outcome in the population, and the alternative hypothesis is there is a relationship.</a:t>
                </a:r>
                <a:r>
                  <a:rPr lang="en-US" i="0" dirty="0"/>
                  <a:t> We generate t-statistics, which is </a:t>
                </a:r>
                <a:r>
                  <a:rPr lang="en-US" i="0" dirty="0">
                    <a:latin typeface="Lato" panose="020B0604020202020204" charset="0"/>
                  </a:rPr>
                  <a:t>the difference between the estimate (</a:t>
                </a:r>
                <a:r>
                  <a:rPr lang="en-US" b="0" i="0">
                    <a:latin typeface="Cambria Math" panose="02040503050406030204" pitchFamily="18" charset="0"/>
                  </a:rPr>
                  <a:t>Y ̅</a:t>
                </a:r>
                <a:r>
                  <a:rPr lang="en-US" i="0" dirty="0">
                    <a:latin typeface="Lato" panose="020B0604020202020204" charset="0"/>
                  </a:rPr>
                  <a:t>) and null hypothesis (</a:t>
                </a:r>
                <a:r>
                  <a:rPr lang="en-US" i="0">
                    <a:latin typeface="Cambria Math" panose="02040503050406030204" pitchFamily="18" charset="0"/>
                    <a:ea typeface="Cambria Math" panose="02040503050406030204" pitchFamily="18" charset="0"/>
                  </a:rPr>
                  <a:t>μ</a:t>
                </a:r>
                <a:r>
                  <a:rPr lang="en-US" i="0" dirty="0">
                    <a:latin typeface="Lato" panose="020B0604020202020204" charset="0"/>
                  </a:rPr>
                  <a:t>), divided by the standard error, and compare</a:t>
                </a:r>
                <a:r>
                  <a:rPr lang="en-US" i="0" baseline="0" dirty="0">
                    <a:latin typeface="Lato" panose="020B0604020202020204" charset="0"/>
                  </a:rPr>
                  <a:t> </a:t>
                </a:r>
                <a:r>
                  <a:rPr lang="en-US" i="0" dirty="0">
                    <a:latin typeface="Lato" panose="020B0604020202020204" charset="0"/>
                  </a:rPr>
                  <a:t>this t-statistics with known critical value of t (which you can see</a:t>
                </a:r>
                <a:r>
                  <a:rPr lang="en-US" i="0" baseline="0" dirty="0">
                    <a:latin typeface="Lato" panose="020B0604020202020204" charset="0"/>
                  </a:rPr>
                  <a:t> in the table</a:t>
                </a:r>
                <a:r>
                  <a:rPr lang="en-US" i="0" dirty="0">
                    <a:latin typeface="Lato" panose="020B0604020202020204" charset="0"/>
                  </a:rPr>
                  <a:t>). We can reject</a:t>
                </a:r>
                <a:r>
                  <a:rPr lang="en-US" i="0" baseline="0" dirty="0">
                    <a:latin typeface="Lato" panose="020B0604020202020204" charset="0"/>
                  </a:rPr>
                  <a:t> the null hypothesis when the t-statistics is bigger than the critical value. Since the t-statistics is divided by standard error, the smaller SE is</a:t>
                </a:r>
                <a:r>
                  <a:rPr lang="en-US" sz="1100" i="0" baseline="0" dirty="0">
                    <a:latin typeface="Arial"/>
                  </a:rPr>
                  <a:t>, </a:t>
                </a:r>
                <a:r>
                  <a:rPr lang="en-US" sz="1100" i="0" dirty="0">
                    <a:latin typeface="Lato" panose="020B0604020202020204" charset="0"/>
                  </a:rPr>
                  <a:t>the bigger the t-observed will be – it is</a:t>
                </a:r>
                <a:r>
                  <a:rPr lang="en-US" sz="1100" i="0" baseline="0" dirty="0">
                    <a:latin typeface="Lato" panose="020B0604020202020204" charset="0"/>
                  </a:rPr>
                  <a:t> </a:t>
                </a:r>
                <a:r>
                  <a:rPr lang="en-US" sz="1100" i="0" dirty="0">
                    <a:latin typeface="Lato" panose="020B0604020202020204" charset="0"/>
                  </a:rPr>
                  <a:t>more likely to reject null hypothesis.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T-statistics will be inflated and null hypothesis will be rejected more frequently (increased Type I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 statistics: the difference between our estimate and our null hypothesis, divided by 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endParaRPr lang="en-US" i="0" dirty="0"/>
              </a:p>
            </p:txBody>
          </p:sp>
        </mc:Fallback>
      </mc:AlternateContent>
      <p:sp>
        <p:nvSpPr>
          <p:cNvPr id="4" name="Slide Number Placeholder 3"/>
          <p:cNvSpPr>
            <a:spLocks noGrp="1"/>
          </p:cNvSpPr>
          <p:nvPr>
            <p:ph type="sldNum" sz="quarter" idx="5"/>
          </p:nvPr>
        </p:nvSpPr>
        <p:spPr/>
        <p:txBody>
          <a:bodyPr/>
          <a:lstStyle/>
          <a:p>
            <a:fld id="{76BC0638-CDD3-4636-85AA-5C138EDE0DC5}" type="slidenum">
              <a:rPr lang="en-US" smtClean="0"/>
              <a:t>10</a:t>
            </a:fld>
            <a:endParaRPr lang="en-US"/>
          </a:p>
        </p:txBody>
      </p:sp>
    </p:spTree>
    <p:extLst>
      <p:ext uri="{BB962C8B-B14F-4D97-AF65-F5344CB8AC3E}">
        <p14:creationId xmlns:p14="http://schemas.microsoft.com/office/powerpoint/2010/main" val="159331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11529d16d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11529d16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11529d16d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53" name="Google Shape;153;g711529d16d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mc:Choice>
        <mc:Fallback xmlns="">
          <p:sp>
            <p:nvSpPr>
              <p:cNvPr id="153" name="Google Shape;153;g711529d16d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i="0">
                    <a:solidFill>
                      <a:schemeClr val="accent1"/>
                    </a:solidFill>
                    <a:latin typeface="Cambria Math" panose="02040503050406030204" pitchFamily="18" charset="0"/>
                  </a:rPr>
                  <a:t>𝛾_00</a:t>
                </a:r>
                <a:r>
                  <a:rPr lang="en-US" dirty="0"/>
                  <a:t>: the predicted value of </a:t>
                </a:r>
                <a:r>
                  <a:rPr lang="en-US" sz="1100" i="0">
                    <a:solidFill>
                      <a:schemeClr val="accent1"/>
                    </a:solidFill>
                    <a:latin typeface="Cambria Math" panose="02040503050406030204" pitchFamily="18" charset="0"/>
                  </a:rPr>
                  <a:t>𝑦_𝑖𝑗</a:t>
                </a:r>
                <a:r>
                  <a:rPr lang="en-US" dirty="0"/>
                  <a:t> when all predictors in the model are zero</a:t>
                </a:r>
                <a:endParaRPr dirty="0"/>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sym typeface="Arial"/>
            </a:endParaRPr>
          </a:p>
        </p:txBody>
      </p:sp>
    </p:spTree>
    <p:extLst>
      <p:ext uri="{BB962C8B-B14F-4D97-AF65-F5344CB8AC3E}">
        <p14:creationId xmlns:p14="http://schemas.microsoft.com/office/powerpoint/2010/main" val="1190470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43020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ede1d087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ede1d087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11529d1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11529d16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smtClean="0">
                <a:solidFill>
                  <a:srgbClr val="000000"/>
                </a:solidFill>
                <a:effectLst/>
                <a:latin typeface="Arial"/>
                <a:ea typeface="Arial"/>
                <a:cs typeface="Arial"/>
                <a:sym typeface="Arial"/>
              </a:rPr>
              <a:t>2 approaches: single-equation approach, multiple-equation approach. </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Multiple-equation approach requires a separate data set for each level of data being analyzed. Level 1 data would describe students data, including information about higher order group membership(for this example, we have school membership for each of the 6,871 students in the file). Level 2 data consisted dataset of all 419 schools, including school identifier and aggregated data from the Level 1 student file. </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Note: We are using IBM SPSS MIXED, which uses the single-equation approach and one omnibus file containing data on each level of the analysis. </a:t>
            </a:r>
            <a:endParaRPr lang="en-US" b="0" dirty="0" smtClean="0">
              <a:effectLs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ede1d087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ede1d087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11529d16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11529d16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dirty="0" smtClean="0"/>
              <a:t>More to</a:t>
            </a:r>
            <a:r>
              <a:rPr lang="en-US" baseline="0" dirty="0" smtClean="0"/>
              <a:t> discuss in the later section</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ede1d087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ede1d087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MATCH FILES example in the book has different instruction on SPSS. I think this might be due to differences in SPSS versions? Using ver.26, this video clip shows how to combine/match files. </a:t>
            </a:r>
            <a:endParaRPr dirty="0"/>
          </a:p>
        </p:txBody>
      </p:sp>
    </p:spTree>
    <p:extLst>
      <p:ext uri="{BB962C8B-B14F-4D97-AF65-F5344CB8AC3E}">
        <p14:creationId xmlns:p14="http://schemas.microsoft.com/office/powerpoint/2010/main" val="34126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ede1d087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ede1d087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accent1"/>
              </a:buClr>
              <a:buSzPts val="1600"/>
              <a:buFont typeface="Lato"/>
              <a:buAutoNum type="arabicPeriod"/>
            </a:pPr>
            <a:endParaRPr sz="1600" dirty="0">
              <a:solidFill>
                <a:schemeClr val="accent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009d6f2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009d6f2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ede1d087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ede1d087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Joop </a:t>
            </a:r>
            <a:r>
              <a:rPr lang="en" dirty="0" smtClean="0"/>
              <a:t>Hox</a:t>
            </a:r>
          </a:p>
          <a:p>
            <a:pPr marL="158750" indent="0">
              <a:buNone/>
            </a:pPr>
            <a:r>
              <a:rPr lang="en-US" sz="1100" b="0" i="0" u="none" strike="noStrike" cap="none" baseline="0" dirty="0" smtClean="0">
                <a:solidFill>
                  <a:srgbClr val="000000"/>
                </a:solidFill>
                <a:latin typeface="Arial"/>
                <a:ea typeface="Arial"/>
                <a:cs typeface="Arial"/>
                <a:sym typeface="Arial"/>
              </a:rPr>
              <a:t>(If you standardize variables before putting them into analysis) this would ALSO change the estimates of the variance components &amp; standard errors</a:t>
            </a:r>
          </a:p>
          <a:p>
            <a:pPr marL="158750" indent="0">
              <a:buNone/>
            </a:pPr>
            <a:r>
              <a:rPr lang="en-US" sz="1100" b="0" i="0" u="none" strike="noStrike" cap="none" baseline="0" dirty="0" smtClean="0">
                <a:solidFill>
                  <a:srgbClr val="000000"/>
                </a:solidFill>
                <a:latin typeface="Arial"/>
                <a:ea typeface="Arial"/>
                <a:cs typeface="Arial"/>
                <a:sym typeface="Arial"/>
              </a:rPr>
              <a:t> </a:t>
            </a:r>
          </a:p>
          <a:p>
            <a:pPr marL="158750" indent="0">
              <a:buNone/>
            </a:pPr>
            <a:r>
              <a:rPr lang="en-US" sz="1100" b="0" i="0" u="none" strike="noStrike" cap="none" baseline="0" dirty="0" smtClean="0">
                <a:solidFill>
                  <a:srgbClr val="000000"/>
                </a:solidFill>
                <a:latin typeface="Arial"/>
                <a:ea typeface="Arial"/>
                <a:cs typeface="Arial"/>
                <a:sym typeface="Arial"/>
              </a:rPr>
              <a:t>Table 2.4 shows that the standardized regression coefficients are almost the same as the regression coefficients estimated for standardized variables. </a:t>
            </a:r>
          </a:p>
          <a:p>
            <a:pPr marL="158750" indent="0">
              <a:buNone/>
            </a:pPr>
            <a:r>
              <a:rPr lang="en-US" sz="1100" b="0" i="0" u="none" strike="noStrike" cap="none" baseline="0" dirty="0" smtClean="0">
                <a:solidFill>
                  <a:srgbClr val="000000"/>
                </a:solidFill>
                <a:latin typeface="Arial"/>
                <a:ea typeface="Arial"/>
                <a:cs typeface="Arial"/>
                <a:sym typeface="Arial"/>
              </a:rPr>
              <a:t>The small differences in Table 2.4 are simply due to rounding errors. However, if we use standardized variables in our analysis, we find very different variance components and a very different value</a:t>
            </a:r>
          </a:p>
          <a:p>
            <a:pPr marL="158750" indent="0">
              <a:buNone/>
            </a:pPr>
            <a:r>
              <a:rPr lang="en-US" sz="1100" b="0" i="0" u="none" strike="noStrike" cap="none" baseline="0" dirty="0" smtClean="0">
                <a:solidFill>
                  <a:srgbClr val="000000"/>
                </a:solidFill>
                <a:latin typeface="Arial"/>
                <a:ea typeface="Arial"/>
                <a:cs typeface="Arial"/>
                <a:sym typeface="Arial"/>
              </a:rPr>
              <a:t>for the deviance. This is not only the effect of scaling the variables differently; the covariance between the slope for pupil extraversion and the intercept is significant for the unstandardized variables, but not significant for the standardized variables.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112bf2e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112bf2e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112bf2e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112bf2e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112bf2e4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112bf2e4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ede1d087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ede1d087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building strategies can be either top-down or bottom-up</a:t>
            </a:r>
            <a:endParaRPr dirty="0"/>
          </a:p>
          <a:p>
            <a:pPr marL="0" lvl="0" indent="0" algn="l" rtl="0">
              <a:spcBef>
                <a:spcPts val="0"/>
              </a:spcBef>
              <a:spcAft>
                <a:spcPts val="0"/>
              </a:spcAft>
              <a:buNone/>
            </a:pPr>
            <a:r>
              <a:rPr lang="en" dirty="0"/>
              <a:t>Top down starts with all the fixed effects and possible interactions in the model, and with a rich random structure followed by removal of non-significant effects.</a:t>
            </a:r>
            <a:endParaRPr dirty="0"/>
          </a:p>
          <a:p>
            <a:pPr marL="0" lvl="0" indent="0" algn="l" rtl="0">
              <a:spcBef>
                <a:spcPts val="0"/>
              </a:spcBef>
              <a:spcAft>
                <a:spcPts val="0"/>
              </a:spcAft>
              <a:buNone/>
            </a:pPr>
            <a:r>
              <a:rPr lang="en" dirty="0"/>
              <a:t>Here, we will start with the mostly used strategy, which is bottom-up. It starts with a simple model and proceed by adding parameters, which are tested for significance after they have been added. </a:t>
            </a:r>
            <a:endParaRPr lang="en" dirty="0" smtClean="0"/>
          </a:p>
          <a:p>
            <a:pPr marL="0" lvl="0" indent="0" algn="l" rtl="0">
              <a:spcBef>
                <a:spcPts val="0"/>
              </a:spcBef>
              <a:spcAft>
                <a:spcPts val="0"/>
              </a:spcAft>
              <a:buNone/>
            </a:pPr>
            <a:r>
              <a:rPr lang="en" dirty="0" smtClean="0"/>
              <a:t>In </a:t>
            </a:r>
            <a:r>
              <a:rPr lang="en" dirty="0"/>
              <a:t>most cases, the procedure starts by building up fixed part and then the random part. </a:t>
            </a:r>
            <a:endParaRPr dirty="0"/>
          </a:p>
          <a:p>
            <a:pPr marL="0" lvl="0" indent="0" algn="l" rtl="0">
              <a:spcBef>
                <a:spcPts val="0"/>
              </a:spcBef>
              <a:spcAft>
                <a:spcPts val="0"/>
              </a:spcAft>
              <a:buNone/>
            </a:pPr>
            <a:r>
              <a:rPr lang="en" dirty="0"/>
              <a:t> </a:t>
            </a:r>
            <a:endParaRPr dirty="0"/>
          </a:p>
        </p:txBody>
      </p:sp>
    </p:spTree>
    <p:extLst>
      <p:ext uri="{BB962C8B-B14F-4D97-AF65-F5344CB8AC3E}">
        <p14:creationId xmlns:p14="http://schemas.microsoft.com/office/powerpoint/2010/main" val="1750250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112bf2e4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112bf2e4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We will begin with a single level analysis, which consider only the students not their nesting within schools. </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It should be noted that, SES is standardized, the mean is 0 and the SD is 1.0. In other words, a score of 0 on SES represents the score for a person whose SES background is equal to the SES grand mean for the sample.  </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 a single-level linear model, the coefficients describing the intercept and slope are generally considered as fixed values in the population estimated from the sample data. </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(problems with single level?!)</a:t>
            </a:r>
            <a:endParaRPr sz="1300">
              <a:solidFill>
                <a:schemeClr val="accent1"/>
              </a:solidFill>
              <a:latin typeface="Lato"/>
              <a:ea typeface="Lato"/>
              <a:cs typeface="Lato"/>
              <a:sym typeface="Lato"/>
            </a:endParaRPr>
          </a:p>
          <a:p>
            <a:pPr marL="0" lvl="0" indent="0" algn="l" rtl="0">
              <a:spcBef>
                <a:spcPts val="0"/>
              </a:spcBef>
              <a:spcAft>
                <a:spcPts val="1600"/>
              </a:spcAft>
              <a:buNone/>
            </a:pPr>
            <a:endParaRPr sz="1400">
              <a:solidFill>
                <a:schemeClr val="accent1"/>
              </a:solidFill>
              <a:latin typeface="Lato"/>
              <a:ea typeface="Lato"/>
              <a:cs typeface="Lato"/>
              <a:sym typeface="Lato"/>
            </a:endParaRPr>
          </a:p>
        </p:txBody>
      </p:sp>
    </p:spTree>
    <p:extLst>
      <p:ext uri="{BB962C8B-B14F-4D97-AF65-F5344CB8AC3E}">
        <p14:creationId xmlns:p14="http://schemas.microsoft.com/office/powerpoint/2010/main" val="3881879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112bf2e4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112bf2e4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As mentioned earlier</a:t>
            </a:r>
            <a:r>
              <a:rPr lang="en" baseline="0" dirty="0" smtClean="0"/>
              <a:t> in our introduction, m</a:t>
            </a:r>
            <a:r>
              <a:rPr lang="en" dirty="0" smtClean="0"/>
              <a:t>ultilevel </a:t>
            </a:r>
            <a:r>
              <a:rPr lang="en" dirty="0"/>
              <a:t>models imply that individuals are clustered in higher order social groupings. In these types of studies, simple random sampling does not hold because people clustered in groups will tend to be ‘similar’ in some ways. Where there are clustered data, it is likely that there is a distribution of both intercepts and slopes around their respective average fixed effects. In this case, we would like to investigate the random variability in intercepts and slopes across the sample of higher level units in the study. </a:t>
            </a:r>
            <a:endParaRPr dirty="0"/>
          </a:p>
        </p:txBody>
      </p:sp>
    </p:spTree>
    <p:extLst>
      <p:ext uri="{BB962C8B-B14F-4D97-AF65-F5344CB8AC3E}">
        <p14:creationId xmlns:p14="http://schemas.microsoft.com/office/powerpoint/2010/main" val="4132414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ede1d087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ede1d087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questions provide an illustration of building two-level model to investigate a randomly varying intercept and a randomly varying slope. Moving from simple question of </a:t>
            </a:r>
            <a:r>
              <a:rPr lang="en" sz="1500" b="1" dirty="0">
                <a:solidFill>
                  <a:schemeClr val="accent1"/>
                </a:solidFill>
                <a:latin typeface="Lato"/>
                <a:ea typeface="Lato"/>
                <a:cs typeface="Lato"/>
                <a:sym typeface="Lato"/>
              </a:rPr>
              <a:t>Is there a relationship between students’ SES background and their achievement levels in math? </a:t>
            </a:r>
            <a:r>
              <a:rPr lang="en-US" sz="1500" b="0" dirty="0" smtClean="0">
                <a:solidFill>
                  <a:schemeClr val="accent1"/>
                </a:solidFill>
                <a:latin typeface="Lato"/>
                <a:ea typeface="Lato"/>
                <a:cs typeface="Lato"/>
                <a:sym typeface="Lato"/>
              </a:rPr>
              <a:t>to</a:t>
            </a:r>
            <a:r>
              <a:rPr lang="en-US" sz="1500" b="0" baseline="0" dirty="0" smtClean="0">
                <a:solidFill>
                  <a:schemeClr val="accent1"/>
                </a:solidFill>
                <a:latin typeface="Lato"/>
                <a:ea typeface="Lato"/>
                <a:cs typeface="Lato"/>
                <a:sym typeface="Lato"/>
              </a:rPr>
              <a:t> further analysis of whether there is variance across schools, whether some predictors moderate the relationship. </a:t>
            </a:r>
            <a:endParaRPr dirty="0"/>
          </a:p>
        </p:txBody>
      </p:sp>
    </p:spTree>
    <p:extLst>
      <p:ext uri="{BB962C8B-B14F-4D97-AF65-F5344CB8AC3E}">
        <p14:creationId xmlns:p14="http://schemas.microsoft.com/office/powerpoint/2010/main" val="2435063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12bf2e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12bf2e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014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de1d087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de1d087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e55deb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e55deb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Specifying no predictors model to partition the variance in the outcome into its within and between groups components</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75064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10994572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10994572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78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10994572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1099457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ICC is interpretable as:</a:t>
            </a:r>
            <a:endParaRPr/>
          </a:p>
          <a:p>
            <a:pPr marL="0" lvl="0" indent="0" algn="l" rtl="0">
              <a:spcBef>
                <a:spcPts val="0"/>
              </a:spcBef>
              <a:spcAft>
                <a:spcPts val="0"/>
              </a:spcAft>
              <a:buNone/>
            </a:pPr>
            <a:r>
              <a:rPr lang="en"/>
              <a:t>• The proportion of overall variation in outcomes “accounted for” by group assignment</a:t>
            </a:r>
            <a:endParaRPr/>
          </a:p>
          <a:p>
            <a:pPr marL="0" lvl="0" indent="0" algn="l" rtl="0">
              <a:spcBef>
                <a:spcPts val="0"/>
              </a:spcBef>
              <a:spcAft>
                <a:spcPts val="0"/>
              </a:spcAft>
              <a:buNone/>
            </a:pPr>
            <a:r>
              <a:rPr lang="en"/>
              <a:t>• Expected correlation between pairs of observations from the same group</a:t>
            </a:r>
            <a:endParaRPr/>
          </a:p>
          <a:p>
            <a:pPr marL="0" lvl="0" indent="0" algn="l" rtl="0">
              <a:spcBef>
                <a:spcPts val="0"/>
              </a:spcBef>
              <a:spcAft>
                <a:spcPts val="0"/>
              </a:spcAft>
              <a:buNone/>
            </a:pPr>
            <a:r>
              <a:rPr lang="en"/>
              <a:t>•</a:t>
            </a:r>
            <a:r>
              <a:rPr lang="en" i="1"/>
              <a:t> 13.8% of the overall variation in outcomes is due to school sorting</a:t>
            </a:r>
            <a:endParaRPr i="1"/>
          </a:p>
          <a:p>
            <a:pPr marL="0" lvl="0" indent="0" algn="l" rtl="0">
              <a:spcBef>
                <a:spcPts val="0"/>
              </a:spcBef>
              <a:spcAft>
                <a:spcPts val="0"/>
              </a:spcAft>
              <a:buNone/>
            </a:pPr>
            <a:r>
              <a:rPr lang="en"/>
              <a:t>• Within school correlation in math scores is 0.14</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5568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ee55debd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ee55debd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Lato"/>
                <a:ea typeface="Lato"/>
                <a:cs typeface="Lato"/>
                <a:sym typeface="Lato"/>
              </a:rPr>
              <a:t>In this step we assess the contribution of each individual level explanatory variable.  The significance of each predictor can be tested, and we can assess what changes occur in the first-level and second-level variance terms.</a:t>
            </a:r>
            <a:endParaRPr sz="1300">
              <a:latin typeface="Lato"/>
              <a:ea typeface="Lato"/>
              <a:cs typeface="Lato"/>
              <a:sym typeface="Lato"/>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2087428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f009d6f2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f009d6f2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201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10994572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10994572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54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112bf2e4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112bf2e4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dirty="0">
                <a:latin typeface="Lato"/>
                <a:ea typeface="Lato"/>
                <a:cs typeface="Lato"/>
                <a:sym typeface="Lato"/>
              </a:rPr>
              <a:t>Large </a:t>
            </a:r>
            <a:r>
              <a:rPr lang="en" sz="1300" i="1" dirty="0">
                <a:latin typeface="Lato"/>
                <a:ea typeface="Lato"/>
                <a:cs typeface="Lato"/>
                <a:sym typeface="Lato"/>
              </a:rPr>
              <a:t>F</a:t>
            </a:r>
            <a:r>
              <a:rPr lang="en" sz="1300" dirty="0">
                <a:latin typeface="Lato"/>
                <a:ea typeface="Lato"/>
                <a:cs typeface="Lato"/>
                <a:sym typeface="Lato"/>
              </a:rPr>
              <a:t>-ratio associated with SES(803.654) → student SES is significantly related to student math score</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dirty="0">
                <a:latin typeface="Lato"/>
                <a:ea typeface="Lato"/>
                <a:cs typeface="Lato"/>
                <a:sym typeface="Lato"/>
              </a:rPr>
              <a:t>The average school mean adjusted for student SES is 57.596, the standard error is 0.133. Not really interested in </a:t>
            </a:r>
            <a:r>
              <a:rPr lang="en" sz="1300" i="1" dirty="0">
                <a:latin typeface="Lato"/>
                <a:ea typeface="Lato"/>
                <a:cs typeface="Lato"/>
                <a:sym typeface="Lato"/>
              </a:rPr>
              <a:t>t</a:t>
            </a:r>
            <a:r>
              <a:rPr lang="en" sz="1300" dirty="0">
                <a:latin typeface="Lato"/>
                <a:ea typeface="Lato"/>
                <a:cs typeface="Lato"/>
                <a:sym typeface="Lato"/>
              </a:rPr>
              <a:t> test, as it only tells us whether the intercept is equal to 0. </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i="1" dirty="0">
                <a:latin typeface="Lato"/>
                <a:ea typeface="Lato"/>
                <a:cs typeface="Lato"/>
                <a:sym typeface="Lato"/>
              </a:rPr>
              <a:t>(What level each variable is measured in the model)</a:t>
            </a:r>
            <a:r>
              <a:rPr lang="en" sz="1300" dirty="0">
                <a:latin typeface="Lato"/>
                <a:ea typeface="Lato"/>
                <a:cs typeface="Lato"/>
                <a:sym typeface="Lato"/>
              </a:rPr>
              <a:t> 375.7 degrees of freedom are consistent(419 schools in the sample), 3914.6 are consistent with a variable measured at Level 1(6871 students)</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i="1" dirty="0">
                <a:latin typeface="Lato"/>
                <a:ea typeface="Lato"/>
                <a:cs typeface="Lato"/>
                <a:sym typeface="Lato"/>
              </a:rPr>
              <a:t>(Comparing to OLS)</a:t>
            </a:r>
            <a:r>
              <a:rPr lang="en" sz="1300" dirty="0">
                <a:latin typeface="Lato"/>
                <a:ea typeface="Lato"/>
                <a:cs typeface="Lato"/>
                <a:sym typeface="Lato"/>
              </a:rPr>
              <a:t> The intercepts are very similar OLS model 57.598 vs. multilevel 57.596 (OLS intercept described the average student achievement in the sample, without regard for students’ school settings. Standard errors from OLS 0.098, level 1 multilevel is 0.133, which is 36% larger.</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i="1" dirty="0">
                <a:latin typeface="Lato"/>
                <a:ea typeface="Lato"/>
                <a:cs typeface="Lato"/>
                <a:sym typeface="Lato"/>
              </a:rPr>
              <a:t>(investigate slope)</a:t>
            </a:r>
            <a:r>
              <a:rPr lang="en" sz="1300" dirty="0">
                <a:latin typeface="Lato"/>
                <a:ea typeface="Lato"/>
                <a:cs typeface="Lato"/>
                <a:sym typeface="Lato"/>
              </a:rPr>
              <a:t> slope for SES, Beta = 3.874, SE=0.137. This is quite different from a single level model, which had slope of 4.255, SE=0.126. The hypothesis test (generally t test) is based on the ratio of the unstandardized estimate to tis standard error(single model 4.255/0.126=33.858). In this model, the ratio of the unstandardized estimate to its standard error is 28.344, which is smaller than single level model. Large t-ratio means the parameter is considered statistically significant.  </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dirty="0">
                <a:latin typeface="Lato"/>
                <a:ea typeface="Lato"/>
                <a:cs typeface="Lato"/>
                <a:sym typeface="Lato"/>
              </a:rPr>
              <a:t>→ implies that single level model underestimates SE, which leads to higher t-ratio. Thus in a multilevel analysis, adjusting for clustering results in a reduction of Type I error(false rejection of the null hypothesis)</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dirty="0">
                <a:latin typeface="Lato"/>
                <a:ea typeface="Lato"/>
                <a:cs typeface="Lato"/>
                <a:sym typeface="Lato"/>
              </a:rPr>
              <a:t>The Wald Z test suggests that, even after controlling for student SES within schools, a statistically significant amount of variation in outcomes still remains both within and between schools. </a:t>
            </a:r>
            <a:r>
              <a:rPr lang="en" sz="1300" i="1" dirty="0">
                <a:latin typeface="Lato"/>
                <a:ea typeface="Lato"/>
                <a:cs typeface="Lato"/>
                <a:sym typeface="Lato"/>
              </a:rPr>
              <a:t>This suggests we can add other predictors within schools and between schools that might explain this residual variability in intercepts.</a:t>
            </a:r>
            <a:endParaRPr sz="1300" i="1" dirty="0">
              <a:latin typeface="Lato"/>
              <a:ea typeface="Lato"/>
              <a:cs typeface="Lato"/>
              <a:sym typeface="Lato"/>
            </a:endParaRPr>
          </a:p>
          <a:p>
            <a:pPr marL="0" lvl="0" indent="0" algn="l" rtl="0">
              <a:lnSpc>
                <a:spcPct val="100000"/>
              </a:lnSpc>
              <a:spcBef>
                <a:spcPts val="1600"/>
              </a:spcBef>
              <a:spcAft>
                <a:spcPts val="0"/>
              </a:spcAft>
              <a:buNone/>
            </a:pPr>
            <a:r>
              <a:rPr lang="en" sz="1300" dirty="0">
                <a:latin typeface="Lato"/>
                <a:ea typeface="Lato"/>
                <a:cs typeface="Lato"/>
                <a:sym typeface="Lato"/>
              </a:rPr>
              <a:t> </a:t>
            </a:r>
            <a:endParaRPr sz="1300" dirty="0">
              <a:latin typeface="Lato"/>
              <a:ea typeface="Lato"/>
              <a:cs typeface="Lato"/>
              <a:sym typeface="Lato"/>
            </a:endParaRPr>
          </a:p>
          <a:p>
            <a:pPr marL="0" lvl="0" indent="0" algn="l" rtl="0">
              <a:lnSpc>
                <a:spcPct val="100000"/>
              </a:lnSpc>
              <a:spcBef>
                <a:spcPts val="1600"/>
              </a:spcBef>
              <a:spcAft>
                <a:spcPts val="0"/>
              </a:spcAft>
              <a:buNone/>
            </a:pPr>
            <a:r>
              <a:rPr lang="en" sz="1300" dirty="0">
                <a:solidFill>
                  <a:schemeClr val="accent1"/>
                </a:solidFill>
                <a:latin typeface="Lato"/>
                <a:ea typeface="Lato"/>
                <a:cs typeface="Lato"/>
                <a:sym typeface="Lato"/>
              </a:rPr>
              <a:t> </a:t>
            </a:r>
            <a:endParaRPr sz="1300" dirty="0">
              <a:solidFill>
                <a:schemeClr val="accent1"/>
              </a:solidFill>
              <a:latin typeface="Lato"/>
              <a:ea typeface="Lato"/>
              <a:cs typeface="Lato"/>
              <a:sym typeface="Lato"/>
            </a:endParaRPr>
          </a:p>
          <a:p>
            <a:pPr marL="0" lvl="0" indent="0" algn="l" rtl="0">
              <a:lnSpc>
                <a:spcPct val="100000"/>
              </a:lnSpc>
              <a:spcBef>
                <a:spcPts val="1600"/>
              </a:spcBef>
              <a:spcAft>
                <a:spcPts val="0"/>
              </a:spcAft>
              <a:buNone/>
            </a:pPr>
            <a:endParaRPr sz="1300" dirty="0">
              <a:solidFill>
                <a:schemeClr val="accent1"/>
              </a:solidFill>
              <a:latin typeface="Lato"/>
              <a:ea typeface="Lato"/>
              <a:cs typeface="Lato"/>
              <a:sym typeface="Lato"/>
            </a:endParaRPr>
          </a:p>
          <a:p>
            <a:pPr marL="0" lvl="0" indent="0" algn="l" rtl="0">
              <a:lnSpc>
                <a:spcPct val="100000"/>
              </a:lnSpc>
              <a:spcBef>
                <a:spcPts val="1600"/>
              </a:spcBef>
              <a:spcAft>
                <a:spcPts val="0"/>
              </a:spcAft>
              <a:buNone/>
            </a:pPr>
            <a:r>
              <a:rPr lang="en" sz="1300" dirty="0">
                <a:solidFill>
                  <a:schemeClr val="accent1"/>
                </a:solidFill>
                <a:latin typeface="Lato"/>
                <a:ea typeface="Lato"/>
                <a:cs typeface="Lato"/>
                <a:sym typeface="Lato"/>
              </a:rPr>
              <a:t>  </a:t>
            </a:r>
            <a:endParaRPr sz="1300" dirty="0">
              <a:solidFill>
                <a:schemeClr val="accent1"/>
              </a:solidFill>
              <a:latin typeface="Lato"/>
              <a:ea typeface="Lato"/>
              <a:cs typeface="Lato"/>
              <a:sym typeface="Lato"/>
            </a:endParaRPr>
          </a:p>
          <a:p>
            <a:pPr marL="0" lvl="0" indent="0" algn="l" rtl="0">
              <a:lnSpc>
                <a:spcPct val="100000"/>
              </a:lnSpc>
              <a:spcBef>
                <a:spcPts val="1600"/>
              </a:spcBef>
              <a:spcAft>
                <a:spcPts val="0"/>
              </a:spcAft>
              <a:buNone/>
            </a:pPr>
            <a:endParaRPr sz="1300" dirty="0">
              <a:solidFill>
                <a:schemeClr val="accent1"/>
              </a:solidFill>
              <a:latin typeface="Lato"/>
              <a:ea typeface="Lato"/>
              <a:cs typeface="Lato"/>
              <a:sym typeface="Lato"/>
            </a:endParaRPr>
          </a:p>
          <a:p>
            <a:pPr marL="0" lvl="0" indent="0" algn="l" rtl="0">
              <a:lnSpc>
                <a:spcPct val="100000"/>
              </a:lnSpc>
              <a:spcBef>
                <a:spcPts val="1600"/>
              </a:spcBef>
              <a:spcAft>
                <a:spcPts val="0"/>
              </a:spcAft>
              <a:buNone/>
            </a:pPr>
            <a:endParaRPr sz="1300" dirty="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300" dirty="0">
              <a:solidFill>
                <a:schemeClr val="accent1"/>
              </a:solidFill>
              <a:latin typeface="Lato"/>
              <a:ea typeface="Lato"/>
              <a:cs typeface="Lato"/>
              <a:sym typeface="Lato"/>
            </a:endParaRPr>
          </a:p>
          <a:p>
            <a:pPr marL="0" lvl="0" indent="0" algn="l" rtl="0">
              <a:spcBef>
                <a:spcPts val="1600"/>
              </a:spcBef>
              <a:spcAft>
                <a:spcPts val="0"/>
              </a:spcAft>
              <a:buNone/>
            </a:pPr>
            <a:endParaRPr dirty="0"/>
          </a:p>
        </p:txBody>
      </p:sp>
    </p:spTree>
    <p:extLst>
      <p:ext uri="{BB962C8B-B14F-4D97-AF65-F5344CB8AC3E}">
        <p14:creationId xmlns:p14="http://schemas.microsoft.com/office/powerpoint/2010/main" val="1598530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ee55deb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ee55deb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level 2 predictors are added to the model, every individual in each unit has the same value on that variable. The estimates are calculated based on the number of Level 2 unit, rather than the number of level 1 units in the model.</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to interpret the coefficient later on, we need to understand how the predictors are measured and defined. For example, school type variable is dichotomous and we can add it to the model either as a factor or as a covariate. In this procedure, we would present both models setting school type as a factor and as a covariate. It should be noted that variables with three or more categories should be added as factors. </a:t>
            </a:r>
            <a:endParaRPr/>
          </a:p>
        </p:txBody>
      </p:sp>
    </p:spTree>
    <p:extLst>
      <p:ext uri="{BB962C8B-B14F-4D97-AF65-F5344CB8AC3E}">
        <p14:creationId xmlns:p14="http://schemas.microsoft.com/office/powerpoint/2010/main" val="1204815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1099457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1099457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125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112bf2e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112bf2e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Level 2 predictive models describe how differences in school variables may influence individual processes within each school.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[pro4yrc] the proportion of students planning to attend 4-year universities after high school. For schools where this proportion is 0, the expected achievement intercept is 56.28. However, where all students are planning to attend a 4-year institution the expected achievement is 57.70. Due to the coding of this variable(range from 0 to 1), a change from 0 to 1 represents a 1 unit change. + considering interpretation, we might want to center this, there may not be any schools where no students are planning to attend a 4-year university.</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[ses_mean, SES] This model indicates that the effects of students SES background are significant at both the individual and school levels. Compositional effect, or and effect that tends to compound across levels of the data hierarchy. The compositional effect is defined as the extent to which the size of the organizational effect differs from the person-level effect.</a:t>
            </a:r>
            <a:endParaRPr dirty="0"/>
          </a:p>
        </p:txBody>
      </p:sp>
    </p:spTree>
    <p:extLst>
      <p:ext uri="{BB962C8B-B14F-4D97-AF65-F5344CB8AC3E}">
        <p14:creationId xmlns:p14="http://schemas.microsoft.com/office/powerpoint/2010/main" val="1533856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cf349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cf349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u="sng"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10994572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10994572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402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12bf2e4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12bf2e4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16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1176273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1176273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463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ee55deb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ee55debd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chemeClr val="accent1"/>
                </a:solidFill>
                <a:latin typeface="Lato"/>
                <a:ea typeface="Lato"/>
                <a:cs typeface="Lato"/>
                <a:sym typeface="Lato"/>
              </a:rPr>
              <a:t>Assess whether any of the slopes of any of explanatory variables has a significant variance component between the groups. First we specify the SES-achievement slope as a randomly varying parameter in the model. This model is the random coefficient model. </a:t>
            </a:r>
            <a:endParaRPr sz="1300" dirty="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US" sz="1300" dirty="0" smtClean="0">
                <a:solidFill>
                  <a:schemeClr val="accent1"/>
                </a:solidFill>
                <a:latin typeface="Lato"/>
                <a:ea typeface="Lato"/>
                <a:cs typeface="Lato"/>
                <a:sym typeface="Lato"/>
              </a:rPr>
              <a:t>This is</a:t>
            </a:r>
            <a:r>
              <a:rPr lang="en-US" sz="1300" baseline="0" dirty="0" smtClean="0">
                <a:solidFill>
                  <a:schemeClr val="accent1"/>
                </a:solidFill>
                <a:latin typeface="Lato"/>
                <a:ea typeface="Lato"/>
                <a:cs typeface="Lato"/>
                <a:sym typeface="Lato"/>
              </a:rPr>
              <a:t> for further analysis</a:t>
            </a:r>
            <a:endParaRPr sz="1300" dirty="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r>
              <a:rPr lang="en" sz="1300" dirty="0">
                <a:solidFill>
                  <a:schemeClr val="accent1"/>
                </a:solidFill>
                <a:latin typeface="Lato"/>
                <a:ea typeface="Lato"/>
                <a:cs typeface="Lato"/>
                <a:sym typeface="Lato"/>
              </a:rPr>
              <a:t>We note that the substitution results in the more complex error term ( u 1 j SES ij ), which represents the Level 2 variance for the Level 1 SES-achievement slope ( 1 j ).</a:t>
            </a:r>
            <a:endParaRPr sz="1300"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2355619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10994572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1099457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839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1099457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1099457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Including the table and interpretation</a:t>
            </a:r>
            <a:endParaRPr/>
          </a:p>
        </p:txBody>
      </p:sp>
    </p:spTree>
    <p:extLst>
      <p:ext uri="{BB962C8B-B14F-4D97-AF65-F5344CB8AC3E}">
        <p14:creationId xmlns:p14="http://schemas.microsoft.com/office/powerpoint/2010/main" val="41879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f009d6f2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f009d6f2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129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112bf2e4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7112bf2e4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74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7ede1d08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7ede1d08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33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11529d16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11529d1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7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ede1d087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ede1d087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11529d1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711529d1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335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711529d16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711529d16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919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11529d16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711529d16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167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711529d16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711529d16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43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11529d16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711529d16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33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11529d16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11529d16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904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11529d16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711529d16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414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711529d16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11529d16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84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11529d16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11529d16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076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711529d16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711529d16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5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11529d16d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11529d16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11529d16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711529d1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25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f009d6f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7f009d6f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84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f009d6f2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7f009d6f2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311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112bf2e4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112bf2e4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11529d16d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11529d16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11529d16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11529d16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Residuals = difference between any data point and the regression line (errors that are not explained by the regression line)</a:t>
            </a:r>
          </a:p>
          <a:p>
            <a:pPr lvl="1"/>
            <a:r>
              <a:rPr lang="en-US" dirty="0"/>
              <a:t>Residual normality: the errors must be normally distributed</a:t>
            </a:r>
          </a:p>
          <a:p>
            <a:pPr lvl="1"/>
            <a:r>
              <a:rPr lang="en-US" dirty="0"/>
              <a:t>Residual homoskedasticity: the variance of the errors must be the same at each level of every predictor</a:t>
            </a:r>
          </a:p>
          <a:p>
            <a:pPr marL="158750" lvl="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11529d16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11529d16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43587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510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473217" y="571927"/>
            <a:ext cx="8253776"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hasCustomPrompt="1"/>
          </p:nvPr>
        </p:nvSpPr>
        <p:spPr>
          <a:xfrm>
            <a:off x="473216" y="1488275"/>
            <a:ext cx="8253775" cy="2927976"/>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1000"/>
              </a:spcAft>
              <a:buSzPts val="1300"/>
              <a:buChar char="●"/>
              <a:defRPr sz="1800"/>
            </a:lvl1pPr>
            <a:lvl2pPr marL="914400" lvl="1" indent="-298450">
              <a:lnSpc>
                <a:spcPct val="100000"/>
              </a:lnSpc>
              <a:spcBef>
                <a:spcPts val="0"/>
              </a:spcBef>
              <a:spcAft>
                <a:spcPts val="0"/>
              </a:spcAft>
              <a:buSzPts val="1100"/>
              <a:buChar char="○"/>
              <a:defRPr sz="1600"/>
            </a:lvl2pPr>
            <a:lvl3pPr marL="1371600" lvl="2" indent="-298450">
              <a:lnSpc>
                <a:spcPct val="100000"/>
              </a:lnSpc>
              <a:spcBef>
                <a:spcPts val="0"/>
              </a:spcBef>
              <a:spcAft>
                <a:spcPts val="0"/>
              </a:spcAft>
              <a:buSzPts val="1100"/>
              <a:buChar char="■"/>
              <a:defRPr sz="1600"/>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r>
              <a:rPr lang="en-US" sz="1600" dirty="0"/>
              <a:t>A</a:t>
            </a:r>
          </a:p>
          <a:p>
            <a:pPr lvl="1"/>
            <a:r>
              <a:rPr lang="en-US" sz="1600" dirty="0"/>
              <a:t>A</a:t>
            </a:r>
          </a:p>
          <a:p>
            <a:pPr lvl="2"/>
            <a:r>
              <a:rPr lang="en-US" sz="1600" dirty="0"/>
              <a:t>a</a:t>
            </a:r>
          </a:p>
          <a:p>
            <a:pPr lvl="2"/>
            <a:endParaRPr lang="en-US" sz="1600" dirty="0"/>
          </a:p>
          <a:p>
            <a:pPr lvl="1"/>
            <a:endParaRPr lang="en-US" sz="1600" dirty="0"/>
          </a:p>
          <a:p>
            <a:endParaRPr lang="en-US" dirty="0"/>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routledge.com/Multilevel-and-Longitudinal-Modeling-with-IBM-SPSS-2nd-Edition/Heck-Thomas-Tabata/p/book/9780415817110"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jgVEop_M4s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3.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ezproxy.cul.columbia.edu/10.1037/1082-989X.7.2.147"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ies.ed.gov/ncee/edlabs/regions/northeast/pdf/REL_2015046.pdf"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mailto:sl4400@tc.Columbia.edu" TargetMode="External"/><Relationship Id="rId2" Type="http://schemas.openxmlformats.org/officeDocument/2006/relationships/hyperlink" Target="mailto:ao2669@tc.Columbia.edu" TargetMode="External"/><Relationship Id="rId1" Type="http://schemas.openxmlformats.org/officeDocument/2006/relationships/slideLayout" Target="../slideLayouts/slideLayout1.xml"/><Relationship Id="rId4" Type="http://schemas.openxmlformats.org/officeDocument/2006/relationships/hyperlink" Target="mailto:jz3101@tc.Columbia.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Hierarchical Linear Model</a:t>
            </a:r>
            <a:endParaRPr dirty="0"/>
          </a:p>
        </p:txBody>
      </p:sp>
      <p:sp>
        <p:nvSpPr>
          <p:cNvPr id="87" name="Google Shape;87;p13"/>
          <p:cNvSpPr txBox="1">
            <a:spLocks noGrp="1"/>
          </p:cNvSpPr>
          <p:nvPr>
            <p:ph type="subTitle" idx="1"/>
          </p:nvPr>
        </p:nvSpPr>
        <p:spPr>
          <a:xfrm>
            <a:off x="729625" y="3172900"/>
            <a:ext cx="7688100" cy="16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ORLA 6641</a:t>
            </a:r>
            <a:endParaRPr dirty="0"/>
          </a:p>
          <a:p>
            <a:pPr marL="0" lvl="0" indent="0" algn="ctr" rtl="0">
              <a:spcBef>
                <a:spcPts val="0"/>
              </a:spcBef>
              <a:spcAft>
                <a:spcPts val="0"/>
              </a:spcAft>
              <a:buNone/>
            </a:pPr>
            <a:r>
              <a:rPr lang="en" dirty="0"/>
              <a:t>March 9th, 2020</a:t>
            </a:r>
            <a:endParaRPr dirty="0"/>
          </a:p>
          <a:p>
            <a:pPr marL="0" lvl="0" indent="0" algn="l" rtl="0">
              <a:spcBef>
                <a:spcPts val="0"/>
              </a:spcBef>
              <a:spcAft>
                <a:spcPts val="0"/>
              </a:spcAft>
              <a:buNone/>
            </a:pPr>
            <a:endParaRPr dirty="0"/>
          </a:p>
          <a:p>
            <a:pPr marL="0" lvl="0" indent="0" algn="ctr" rtl="0">
              <a:spcBef>
                <a:spcPts val="0"/>
              </a:spcBef>
              <a:spcAft>
                <a:spcPts val="0"/>
              </a:spcAft>
              <a:buNone/>
            </a:pPr>
            <a:r>
              <a:rPr lang="en" dirty="0"/>
              <a:t>Presented by : Aki Osawa, Soojin Lee, Jingru Zhang</a:t>
            </a:r>
            <a:endParaRPr dirty="0"/>
          </a:p>
        </p:txBody>
      </p:sp>
      <p:sp>
        <p:nvSpPr>
          <p:cNvPr id="2" name="Slide Number Placeholder 1">
            <a:extLst>
              <a:ext uri="{FF2B5EF4-FFF2-40B4-BE49-F238E27FC236}">
                <a16:creationId xmlns:a16="http://schemas.microsoft.com/office/drawing/2014/main" id="{918BBE69-F85B-401E-A9B3-D57073312F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1C0F-5643-4D7C-A565-4C330B9774CC}"/>
              </a:ext>
            </a:extLst>
          </p:cNvPr>
          <p:cNvSpPr>
            <a:spLocks noGrp="1"/>
          </p:cNvSpPr>
          <p:nvPr>
            <p:ph type="title"/>
          </p:nvPr>
        </p:nvSpPr>
        <p:spPr/>
        <p:txBody>
          <a:bodyPr/>
          <a:lstStyle/>
          <a:p>
            <a:r>
              <a:rPr lang="en-US" dirty="0"/>
              <a:t>Why do we commit more Type I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9FA39-C1E0-4656-B883-15B732291ADE}"/>
                  </a:ext>
                </a:extLst>
              </p:cNvPr>
              <p:cNvSpPr>
                <a:spLocks noGrp="1"/>
              </p:cNvSpPr>
              <p:nvPr>
                <p:ph type="body" idx="1"/>
              </p:nvPr>
            </p:nvSpPr>
            <p:spPr/>
            <p:txBody>
              <a:bodyPr/>
              <a:lstStyle/>
              <a:p>
                <a:r>
                  <a:rPr lang="en-US" dirty="0">
                    <a:latin typeface="Lato" panose="020B0604020202020204" charset="0"/>
                  </a:rPr>
                  <a:t>Testing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α</m:t>
                    </m:r>
                    <m:r>
                      <a:rPr lang="en-US" b="0" i="0"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oMath>
                </a14:m>
                <a:endParaRPr lang="en-US" b="0" dirty="0">
                  <a:latin typeface="Lato" panose="020B0604020202020204" charset="0"/>
                  <a:ea typeface="Cambria Math" panose="02040503050406030204" pitchFamily="18" charset="0"/>
                </a:endParaRPr>
              </a:p>
              <a:p>
                <a:pPr lvl="1">
                  <a:spcBef>
                    <a:spcPts val="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r>
                      <a:rPr lang="en-US" sz="1600" b="0" i="1" smtClean="0">
                        <a:latin typeface="Cambria Math" panose="02040503050406030204" pitchFamily="18" charset="0"/>
                      </a:rPr>
                      <m:t>𝛽</m:t>
                    </m:r>
                    <m:r>
                      <a:rPr lang="en-US" sz="1600" b="0" i="1" smtClean="0">
                        <a:latin typeface="Cambria Math" panose="02040503050406030204" pitchFamily="18" charset="0"/>
                      </a:rPr>
                      <m:t>=0</m:t>
                    </m:r>
                  </m:oMath>
                </a14:m>
                <a:endParaRPr lang="en-US" sz="1600" b="0" dirty="0">
                  <a:latin typeface="Lato" panose="020B0604020202020204" charset="0"/>
                </a:endParaRPr>
              </a:p>
              <a:p>
                <a:pPr lvl="1">
                  <a:spcBef>
                    <a:spcPts val="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𝐴</m:t>
                        </m:r>
                      </m:sub>
                    </m:sSub>
                    <m:r>
                      <a:rPr lang="en-US" sz="1600" b="0" i="1" smtClean="0">
                        <a:latin typeface="Cambria Math" panose="02040503050406030204" pitchFamily="18" charset="0"/>
                      </a:rPr>
                      <m:t>:</m:t>
                    </m:r>
                    <m:r>
                      <a:rPr lang="en-US" sz="1600" b="0" i="1" smtClean="0">
                        <a:latin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≠0</m:t>
                    </m:r>
                  </m:oMath>
                </a14:m>
                <a:endParaRPr lang="en-US" sz="1600" dirty="0">
                  <a:latin typeface="Lato" panose="020B0604020202020204" charset="0"/>
                </a:endParaRPr>
              </a:p>
              <a:p>
                <a:pPr lvl="1">
                  <a:spcBef>
                    <a:spcPts val="0"/>
                  </a:spcBef>
                </a:pPr>
                <a:endParaRPr lang="en-US" sz="700" dirty="0">
                  <a:latin typeface="Lato" panose="020B0604020202020204" charset="0"/>
                </a:endParaRPr>
              </a:p>
              <a:p>
                <a:r>
                  <a:rPr lang="en-US" dirty="0">
                    <a:latin typeface="Lato" panose="020B0604020202020204" charset="0"/>
                  </a:rPr>
                  <a:t>T- statistics: the difference between the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latin typeface="Lato" panose="020B0604020202020204" charset="0"/>
                  </a:rPr>
                  <a:t>) and null hypothesis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latin typeface="Lato" panose="020B0604020202020204" charset="0"/>
                  </a:rPr>
                  <a:t>), divided by the standard error</a:t>
                </a:r>
              </a:p>
              <a:p>
                <a:pPr lvl="1">
                  <a:spcBef>
                    <a:spcPts val="0"/>
                  </a:spcBef>
                </a:pPr>
                <a14:m>
                  <m:oMath xmlns:m="http://schemas.openxmlformats.org/officeDocument/2006/math">
                    <m:r>
                      <a:rPr lang="en-US" sz="1600" b="0" i="1" smtClean="0">
                        <a:latin typeface="Cambria Math" panose="02040503050406030204" pitchFamily="18" charset="0"/>
                        <a:ea typeface="Cambria Math" panose="02040503050406030204" pitchFamily="18" charset="0"/>
                      </a:rPr>
                      <m:t>𝑡</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𝜇</m:t>
                        </m:r>
                      </m:e>
                    </m:d>
                    <m:r>
                      <a:rPr lang="en-US" sz="1600" b="0" i="1" smtClean="0">
                        <a:latin typeface="Cambria Math" panose="02040503050406030204" pitchFamily="18" charset="0"/>
                        <a:ea typeface="Cambria Math" panose="02040503050406030204" pitchFamily="18" charset="0"/>
                      </a:rPr>
                      <m:t>=</m:t>
                    </m:r>
                  </m:oMath>
                </a14:m>
                <a:r>
                  <a:rPr lang="en-US" sz="1600" dirty="0">
                    <a:latin typeface="Lato" panose="020B0604020202020204" charset="0"/>
                  </a:rPr>
                  <a:t> </a:t>
                </a:r>
                <a14:m>
                  <m:oMath xmlns:m="http://schemas.openxmlformats.org/officeDocument/2006/math">
                    <m:f>
                      <m:fPr>
                        <m:ctrlPr>
                          <a:rPr lang="en-US" sz="1600" b="0" i="1" smtClean="0">
                            <a:latin typeface="Cambria Math" panose="02040503050406030204" pitchFamily="18" charset="0"/>
                            <a:ea typeface="Cambria Math" panose="02040503050406030204" pitchFamily="18" charset="0"/>
                          </a:rPr>
                        </m:ctrlPr>
                      </m:fPr>
                      <m:num>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μ</m:t>
                        </m:r>
                      </m:num>
                      <m:den>
                        <m:r>
                          <a:rPr lang="en-US" sz="1600" b="0" i="1" smtClean="0">
                            <a:latin typeface="Cambria Math" panose="02040503050406030204" pitchFamily="18" charset="0"/>
                            <a:ea typeface="Cambria Math" panose="02040503050406030204" pitchFamily="18" charset="0"/>
                          </a:rPr>
                          <m:t>𝑆𝐸</m:t>
                        </m:r>
                        <m:r>
                          <a:rPr lang="en-US"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b="0" i="1" smtClean="0">
                            <a:latin typeface="Cambria Math" panose="02040503050406030204" pitchFamily="18" charset="0"/>
                            <a:ea typeface="Cambria Math" panose="02040503050406030204" pitchFamily="18" charset="0"/>
                          </a:rPr>
                          <m:t>)</m:t>
                        </m:r>
                      </m:den>
                    </m:f>
                  </m:oMath>
                </a14:m>
                <a:endParaRPr lang="en-US" sz="1600" dirty="0">
                  <a:latin typeface="Lato" panose="020B0604020202020204" charset="0"/>
                </a:endParaRPr>
              </a:p>
              <a:p>
                <a:pPr lvl="1">
                  <a:spcBef>
                    <a:spcPts val="0"/>
                  </a:spcBef>
                </a:pPr>
                <a:endParaRPr lang="en-US" sz="500" dirty="0">
                  <a:latin typeface="Lato" panose="020B0604020202020204" charset="0"/>
                </a:endParaRPr>
              </a:p>
              <a:p>
                <a:r>
                  <a:rPr lang="en-US" dirty="0">
                    <a:latin typeface="Lato" panose="020B0604020202020204" charset="0"/>
                  </a:rPr>
                  <a:t>Comparing the t-statistics with critical value of </a:t>
                </a:r>
                <a:r>
                  <a:rPr lang="en-US" i="1" dirty="0">
                    <a:latin typeface="Lato" panose="020B0604020202020204" charset="0"/>
                  </a:rPr>
                  <a:t>t</a:t>
                </a:r>
              </a:p>
              <a:p>
                <a:pPr lvl="1"/>
                <a:r>
                  <a:rPr lang="en-US" sz="1600" dirty="0">
                    <a:latin typeface="Lato" panose="020B0604020202020204" charset="0"/>
                  </a:rPr>
                  <a:t>If </a:t>
                </a:r>
                <a:r>
                  <a:rPr lang="en-US" sz="1600" i="1" dirty="0">
                    <a:latin typeface="Lato" panose="020B0604020202020204" charset="0"/>
                  </a:rPr>
                  <a:t>t</a:t>
                </a:r>
                <a:r>
                  <a:rPr lang="en-US" sz="1600" dirty="0">
                    <a:latin typeface="Lato" panose="020B0604020202020204" charset="0"/>
                  </a:rPr>
                  <a:t>-observed is bigger than </a:t>
                </a:r>
                <a:r>
                  <a:rPr lang="en-US" sz="1600" i="1" dirty="0">
                    <a:latin typeface="Lato" panose="020B0604020202020204" charset="0"/>
                  </a:rPr>
                  <a:t>t</a:t>
                </a:r>
                <a:r>
                  <a:rPr lang="en-US" sz="1600" dirty="0">
                    <a:latin typeface="Lato" panose="020B0604020202020204" charset="0"/>
                  </a:rPr>
                  <a:t>-critical, reject null hypothesis</a:t>
                </a:r>
              </a:p>
              <a:p>
                <a:pPr marL="1314425" lvl="3" indent="-285750">
                  <a:spcBef>
                    <a:spcPts val="0"/>
                  </a:spcBef>
                  <a:buFont typeface="Wingdings" panose="05000000000000000000" pitchFamily="2" charset="2"/>
                  <a:buChar char="§"/>
                </a:pPr>
                <a:r>
                  <a:rPr lang="en-US" sz="1400" dirty="0">
                    <a:latin typeface="Lato" panose="020B0604020202020204" charset="0"/>
                  </a:rPr>
                  <a:t>The smaller SE, the bigger the t-observed will be – more likely to reject null hypothesis</a:t>
                </a:r>
              </a:p>
            </p:txBody>
          </p:sp>
        </mc:Choice>
        <mc:Fallback xmlns="">
          <p:sp>
            <p:nvSpPr>
              <p:cNvPr id="3" name="Content Placeholder 2">
                <a:extLst>
                  <a:ext uri="{FF2B5EF4-FFF2-40B4-BE49-F238E27FC236}">
                    <a16:creationId xmlns:a16="http://schemas.microsoft.com/office/drawing/2014/main" id="{A629FA39-C1E0-4656-B883-15B732291ADE}"/>
                  </a:ext>
                </a:extLst>
              </p:cNvPr>
              <p:cNvSpPr>
                <a:spLocks noGrp="1" noRot="1" noChangeAspect="1" noMove="1" noResize="1" noEditPoints="1" noAdjustHandles="1" noChangeArrowheads="1" noChangeShapeType="1" noTextEdit="1"/>
              </p:cNvSpPr>
              <p:nvPr>
                <p:ph type="body" idx="1"/>
              </p:nvPr>
            </p:nvSpPr>
            <p:spPr>
              <a:blipFill>
                <a:blip r:embed="rId3"/>
                <a:stretch>
                  <a:fillRect b="-1000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0959C18-90ED-43F9-9416-2B0A48ED33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3">
            <a:extLst>
              <a:ext uri="{FF2B5EF4-FFF2-40B4-BE49-F238E27FC236}">
                <a16:creationId xmlns:a16="http://schemas.microsoft.com/office/drawing/2014/main" id="{4587A753-4DD5-4357-BE10-6163135D1560}"/>
              </a:ext>
            </a:extLst>
          </p:cNvPr>
          <p:cNvPicPr>
            <a:picLocks noChangeAspect="1"/>
          </p:cNvPicPr>
          <p:nvPr/>
        </p:nvPicPr>
        <p:blipFill>
          <a:blip r:embed="rId4"/>
          <a:stretch>
            <a:fillRect/>
          </a:stretch>
        </p:blipFill>
        <p:spPr>
          <a:xfrm>
            <a:off x="6871084" y="2972124"/>
            <a:ext cx="1714500" cy="1157288"/>
          </a:xfrm>
          <a:prstGeom prst="rect">
            <a:avLst/>
          </a:prstGeom>
        </p:spPr>
      </p:pic>
    </p:spTree>
    <p:extLst>
      <p:ext uri="{BB962C8B-B14F-4D97-AF65-F5344CB8AC3E}">
        <p14:creationId xmlns:p14="http://schemas.microsoft.com/office/powerpoint/2010/main" val="3734972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body" idx="1"/>
          </p:nvPr>
        </p:nvSpPr>
        <p:spPr>
          <a:xfrm>
            <a:off x="729450" y="1437525"/>
            <a:ext cx="7688700" cy="29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t>Attempting to understand individuals’ behavior or attitudes in the absence of group contexts known to influence those behaviors or attitudes can severely handicap one’s ability to explicate the underlying processes of interest</a:t>
            </a:r>
          </a:p>
          <a:p>
            <a:pPr marL="0" lvl="0" indent="0" algn="ctr" rtl="0">
              <a:spcBef>
                <a:spcPts val="0"/>
              </a:spcBef>
              <a:spcAft>
                <a:spcPts val="0"/>
              </a:spcAft>
              <a:buNone/>
            </a:pPr>
            <a:endParaRPr sz="2400" i="1" dirty="0"/>
          </a:p>
          <a:p>
            <a:pPr marL="0" lvl="0" indent="0" algn="ctr" rtl="0">
              <a:spcBef>
                <a:spcPts val="0"/>
              </a:spcBef>
              <a:spcAft>
                <a:spcPts val="0"/>
              </a:spcAft>
              <a:buNone/>
            </a:pPr>
            <a:r>
              <a:rPr lang="en" sz="2400" i="1" dirty="0"/>
              <a:t>(Heck, Thomas, &amp; Tabata, 2013, p1)</a:t>
            </a:r>
            <a:endParaRPr sz="2400" dirty="0"/>
          </a:p>
        </p:txBody>
      </p:sp>
      <p:sp>
        <p:nvSpPr>
          <p:cNvPr id="2" name="Slide Number Placeholder 1">
            <a:extLst>
              <a:ext uri="{FF2B5EF4-FFF2-40B4-BE49-F238E27FC236}">
                <a16:creationId xmlns:a16="http://schemas.microsoft.com/office/drawing/2014/main" id="{853987F6-78FD-48EA-9137-3A83AE29F5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equation of multilevel modeling?</a:t>
            </a:r>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50BA1E1-AEEE-42FE-AA24-FDF5E766A222}"/>
                  </a:ext>
                </a:extLst>
              </p:cNvPr>
              <p:cNvSpPr>
                <a:spLocks noGrp="1"/>
              </p:cNvSpPr>
              <p:nvPr>
                <p:ph type="body" idx="1"/>
              </p:nvPr>
            </p:nvSpPr>
            <p:spPr/>
            <p:txBody>
              <a:bodyPr/>
              <a:lstStyle/>
              <a:p>
                <a:r>
                  <a:rPr lang="en-US" dirty="0">
                    <a:solidFill>
                      <a:schemeClr val="accent1"/>
                    </a:solidFill>
                  </a:rPr>
                  <a:t>Single-level regression model: </a:t>
                </a:r>
              </a:p>
              <a:p>
                <a:pPr marL="0" indent="0">
                  <a:buNone/>
                </a:pPr>
                <a14:m>
                  <m:oMathPara xmlns:m="http://schemas.openxmlformats.org/officeDocument/2006/math">
                    <m:oMathParaPr>
                      <m:jc m:val="center"/>
                    </m:oMathParaPr>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𝑦</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𝛽</m:t>
                          </m:r>
                        </m:e>
                        <m:sub>
                          <m:r>
                            <a:rPr lang="en-US" i="1">
                              <a:solidFill>
                                <a:schemeClr val="accent1"/>
                              </a:solidFill>
                              <a:latin typeface="Cambria Math" panose="02040503050406030204" pitchFamily="18" charset="0"/>
                            </a:rPr>
                            <m:t>0</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𝛽</m:t>
                          </m:r>
                        </m:e>
                        <m:sub>
                          <m:r>
                            <a:rPr lang="en-US" i="1">
                              <a:solidFill>
                                <a:schemeClr val="accent1"/>
                              </a:solidFill>
                              <a:latin typeface="Cambria Math" panose="02040503050406030204" pitchFamily="18" charset="0"/>
                            </a:rPr>
                            <m:t>1</m:t>
                          </m:r>
                        </m:sub>
                      </m:sSub>
                      <m:sSub>
                        <m:sSubPr>
                          <m:ctrlPr>
                            <a:rPr lang="en-US"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𝑿</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𝜀</m:t>
                          </m:r>
                        </m:e>
                        <m:sub>
                          <m:r>
                            <a:rPr lang="en-US" i="1">
                              <a:solidFill>
                                <a:schemeClr val="accent1"/>
                              </a:solidFill>
                              <a:latin typeface="Cambria Math" panose="02040503050406030204" pitchFamily="18" charset="0"/>
                            </a:rPr>
                            <m:t>𝑖</m:t>
                          </m:r>
                        </m:sub>
                      </m:sSub>
                    </m:oMath>
                  </m:oMathPara>
                </a14:m>
                <a:endParaRPr lang="en-US" dirty="0">
                  <a:solidFill>
                    <a:schemeClr val="accent1"/>
                  </a:solidFill>
                </a:endParaRPr>
              </a:p>
              <a:p>
                <a:r>
                  <a:rPr lang="en-US" dirty="0">
                    <a:solidFill>
                      <a:schemeClr val="accent1"/>
                    </a:solidFill>
                  </a:rPr>
                  <a:t>Two-level multilevel regression model: </a:t>
                </a:r>
              </a:p>
              <a:p>
                <a:pPr marL="0" indent="0" algn="ctr">
                  <a:buNone/>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𝑦</m:t>
                        </m:r>
                      </m:e>
                      <m:sub>
                        <m:r>
                          <a:rPr lang="en-US" i="1">
                            <a:solidFill>
                              <a:schemeClr val="accent1"/>
                            </a:solidFill>
                            <a:latin typeface="Cambria Math" panose="02040503050406030204" pitchFamily="18" charset="0"/>
                          </a:rPr>
                          <m:t>𝑖𝑗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𝛾</m:t>
                        </m:r>
                      </m:e>
                      <m:sub>
                        <m:r>
                          <a:rPr lang="en-US" i="1">
                            <a:solidFill>
                              <a:schemeClr val="accent1"/>
                            </a:solidFill>
                            <a:latin typeface="Cambria Math" panose="02040503050406030204" pitchFamily="18" charset="0"/>
                          </a:rPr>
                          <m:t>00</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𝛾</m:t>
                        </m:r>
                      </m:e>
                      <m:sub>
                        <m:r>
                          <a:rPr lang="en-US" i="1">
                            <a:solidFill>
                              <a:schemeClr val="accent1"/>
                            </a:solidFill>
                            <a:latin typeface="Cambria Math" panose="02040503050406030204" pitchFamily="18" charset="0"/>
                          </a:rPr>
                          <m:t>01</m:t>
                        </m:r>
                      </m:sub>
                    </m:sSub>
                    <m:sSub>
                      <m:sSubPr>
                        <m:ctrlPr>
                          <a:rPr lang="en-US"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𝑾</m:t>
                        </m:r>
                      </m:e>
                      <m:sub>
                        <m:r>
                          <a:rPr lang="en-US" i="1">
                            <a:solidFill>
                              <a:schemeClr val="accent1"/>
                            </a:solidFill>
                            <a:latin typeface="Cambria Math" panose="02040503050406030204" pitchFamily="18" charset="0"/>
                          </a:rPr>
                          <m:t>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𝛾</m:t>
                        </m:r>
                      </m:e>
                      <m:sub>
                        <m:r>
                          <a:rPr lang="en-US" i="1">
                            <a:solidFill>
                              <a:schemeClr val="accent1"/>
                            </a:solidFill>
                            <a:latin typeface="Cambria Math" panose="02040503050406030204" pitchFamily="18" charset="0"/>
                          </a:rPr>
                          <m:t>10</m:t>
                        </m:r>
                      </m:sub>
                    </m:sSub>
                    <m:sSub>
                      <m:sSubPr>
                        <m:ctrlPr>
                          <a:rPr lang="en-US"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𝑿</m:t>
                        </m:r>
                      </m:e>
                      <m:sub>
                        <m:r>
                          <a:rPr lang="en-US" i="1">
                            <a:solidFill>
                              <a:schemeClr val="accent1"/>
                            </a:solidFill>
                            <a:latin typeface="Cambria Math" panose="02040503050406030204" pitchFamily="18" charset="0"/>
                          </a:rPr>
                          <m:t>𝑖𝑗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𝜇</m:t>
                            </m:r>
                          </m:e>
                          <m:sub>
                            <m:r>
                              <a:rPr lang="en-US" i="1">
                                <a:solidFill>
                                  <a:schemeClr val="accent1"/>
                                </a:solidFill>
                                <a:latin typeface="Cambria Math" panose="02040503050406030204" pitchFamily="18" charset="0"/>
                                <a:ea typeface="Cambria Math" panose="02040503050406030204" pitchFamily="18" charset="0"/>
                              </a:rPr>
                              <m:t>0</m:t>
                            </m:r>
                            <m:r>
                              <a:rPr lang="en-US" i="1">
                                <a:solidFill>
                                  <a:schemeClr val="accent1"/>
                                </a:solidFill>
                                <a:latin typeface="Cambria Math" panose="02040503050406030204" pitchFamily="18" charset="0"/>
                                <a:ea typeface="Cambria Math" panose="02040503050406030204" pitchFamily="18" charset="0"/>
                              </a:rPr>
                              <m:t>𝑗</m:t>
                            </m:r>
                          </m:sub>
                        </m:sSub>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𝜀</m:t>
                        </m:r>
                      </m:e>
                      <m:sub>
                        <m:r>
                          <a:rPr lang="en-US" i="1">
                            <a:solidFill>
                              <a:schemeClr val="accent1"/>
                            </a:solidFill>
                            <a:latin typeface="Cambria Math" panose="02040503050406030204" pitchFamily="18" charset="0"/>
                          </a:rPr>
                          <m:t>𝑖𝑗</m:t>
                        </m:r>
                      </m:sub>
                    </m:sSub>
                  </m:oMath>
                </a14:m>
                <a:r>
                  <a:rPr lang="en-US" dirty="0">
                    <a:solidFill>
                      <a:schemeClr val="accent1"/>
                    </a:solidFill>
                  </a:rPr>
                  <a:t> </a:t>
                </a:r>
                <a:endParaRPr lang="en-US" dirty="0"/>
              </a:p>
              <a:p>
                <a:pPr marL="0" indent="0" algn="ctr">
                  <a:buNone/>
                </a:pPr>
                <a:endParaRPr lang="en-US" sz="500" dirty="0">
                  <a:solidFill>
                    <a:schemeClr val="accent1"/>
                  </a:solidFill>
                </a:endParaRP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𝑦</m:t>
                        </m:r>
                      </m:e>
                      <m:sub>
                        <m:r>
                          <a:rPr lang="en-US" sz="1400" i="1">
                            <a:solidFill>
                              <a:schemeClr val="accent1"/>
                            </a:solidFill>
                            <a:latin typeface="Cambria Math" panose="02040503050406030204" pitchFamily="18" charset="0"/>
                          </a:rPr>
                          <m:t>𝑖𝑗</m:t>
                        </m:r>
                      </m:sub>
                    </m:sSub>
                  </m:oMath>
                </a14:m>
                <a:r>
                  <a:rPr lang="en-US" sz="1400" dirty="0">
                    <a:solidFill>
                      <a:schemeClr val="accent1"/>
                    </a:solidFill>
                  </a:rPr>
                  <a:t>: outcomes for individuals (</a:t>
                </a:r>
                <a:r>
                  <a:rPr lang="en-US" sz="1400" dirty="0" err="1">
                    <a:solidFill>
                      <a:schemeClr val="accent1"/>
                    </a:solidFill>
                  </a:rPr>
                  <a:t>i</a:t>
                </a:r>
                <a:r>
                  <a:rPr lang="en-US" sz="1400" dirty="0">
                    <a:solidFill>
                      <a:schemeClr val="accent1"/>
                    </a:solidFill>
                  </a:rPr>
                  <a:t>) and group (j) (e.g., math score for student </a:t>
                </a:r>
                <a:r>
                  <a:rPr lang="en-US" sz="1400" i="1" dirty="0" err="1">
                    <a:solidFill>
                      <a:schemeClr val="accent1"/>
                    </a:solidFill>
                  </a:rPr>
                  <a:t>i</a:t>
                </a:r>
                <a:r>
                  <a:rPr lang="en-US" sz="1400" dirty="0">
                    <a:solidFill>
                      <a:schemeClr val="accent1"/>
                    </a:solidFill>
                  </a:rPr>
                  <a:t> in school </a:t>
                </a:r>
                <a:r>
                  <a:rPr lang="en-US" sz="1400" i="1" dirty="0">
                    <a:solidFill>
                      <a:schemeClr val="accent1"/>
                    </a:solidFill>
                  </a:rPr>
                  <a:t>j</a:t>
                </a:r>
                <a:r>
                  <a:rPr lang="en-US" sz="1400" dirty="0">
                    <a:solidFill>
                      <a:schemeClr val="accent1"/>
                    </a:solidFill>
                  </a:rPr>
                  <a:t>)</a:t>
                </a: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𝛾</m:t>
                        </m:r>
                      </m:e>
                      <m:sub>
                        <m:r>
                          <a:rPr lang="en-US" sz="1400" i="1">
                            <a:solidFill>
                              <a:schemeClr val="accent1"/>
                            </a:solidFill>
                            <a:latin typeface="Cambria Math" panose="02040503050406030204" pitchFamily="18" charset="0"/>
                          </a:rPr>
                          <m:t>00</m:t>
                        </m:r>
                      </m:sub>
                    </m:sSub>
                  </m:oMath>
                </a14:m>
                <a:r>
                  <a:rPr lang="en-US" sz="1400" dirty="0">
                    <a:solidFill>
                      <a:schemeClr val="accent1"/>
                    </a:solidFill>
                  </a:rPr>
                  <a:t>: intercept or grand mean (</a:t>
                </a:r>
                <a:r>
                  <a:rPr lang="en-US" sz="1400" dirty="0"/>
                  <a:t>the predicted value of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𝑦</m:t>
                        </m:r>
                      </m:e>
                      <m:sub>
                        <m:r>
                          <a:rPr lang="ar-AE" sz="1400" i="1">
                            <a:latin typeface="Cambria Math" panose="02040503050406030204" pitchFamily="18" charset="0"/>
                          </a:rPr>
                          <m:t>𝑖𝑗</m:t>
                        </m:r>
                      </m:sub>
                    </m:sSub>
                  </m:oMath>
                </a14:m>
                <a:r>
                  <a:rPr lang="ar-AE" sz="1400" dirty="0"/>
                  <a:t> </a:t>
                </a:r>
                <a:r>
                  <a:rPr lang="en-US" sz="1400" dirty="0"/>
                  <a:t>when all predictors in the model are zero</a:t>
                </a:r>
                <a:r>
                  <a:rPr lang="en-US" sz="1400" dirty="0">
                    <a:solidFill>
                      <a:schemeClr val="accent1"/>
                    </a:solidFill>
                  </a:rPr>
                  <a:t>)</a:t>
                </a: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𝑾</m:t>
                        </m:r>
                      </m:e>
                      <m:sub>
                        <m:r>
                          <a:rPr lang="en-US" sz="1400" i="1">
                            <a:solidFill>
                              <a:schemeClr val="accent1"/>
                            </a:solidFill>
                            <a:latin typeface="Cambria Math" panose="02040503050406030204" pitchFamily="18" charset="0"/>
                          </a:rPr>
                          <m:t>𝑗</m:t>
                        </m:r>
                      </m:sub>
                    </m:sSub>
                  </m:oMath>
                </a14:m>
                <a:r>
                  <a:rPr lang="en-US" sz="1400" dirty="0">
                    <a:solidFill>
                      <a:schemeClr val="accent1"/>
                    </a:solidFill>
                  </a:rPr>
                  <a:t>: group-level predictors (e.g., school size)</a:t>
                </a: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𝑖𝑗</m:t>
                        </m:r>
                      </m:sub>
                    </m:sSub>
                  </m:oMath>
                </a14:m>
                <a:r>
                  <a:rPr lang="en-US" sz="1400" dirty="0">
                    <a:solidFill>
                      <a:schemeClr val="accent1"/>
                    </a:solidFill>
                    <a:latin typeface="Cambria Math" panose="02040503050406030204" pitchFamily="18" charset="0"/>
                  </a:rPr>
                  <a:t>:</a:t>
                </a:r>
                <a:r>
                  <a:rPr lang="en-US" sz="1400" dirty="0">
                    <a:solidFill>
                      <a:schemeClr val="accent1"/>
                    </a:solidFill>
                  </a:rPr>
                  <a:t> individual-level predictors (e.g., SES)</a:t>
                </a:r>
                <a:endParaRPr lang="en-US" sz="1400" dirty="0">
                  <a:solidFill>
                    <a:schemeClr val="accent1"/>
                  </a:solidFill>
                  <a:latin typeface="Cambria Math" panose="02040503050406030204" pitchFamily="18" charset="0"/>
                </a:endParaRP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ea typeface="Cambria Math" panose="02040503050406030204" pitchFamily="18" charset="0"/>
                          </a:rPr>
                        </m:ctrlPr>
                      </m:sSubPr>
                      <m:e>
                        <m:r>
                          <a:rPr lang="en-US" sz="1400" i="1">
                            <a:solidFill>
                              <a:schemeClr val="accent1"/>
                            </a:solidFill>
                            <a:latin typeface="Cambria Math" panose="02040503050406030204" pitchFamily="18" charset="0"/>
                            <a:ea typeface="Cambria Math" panose="02040503050406030204" pitchFamily="18" charset="0"/>
                          </a:rPr>
                          <m:t>𝜇</m:t>
                        </m:r>
                      </m:e>
                      <m:sub>
                        <m:r>
                          <a:rPr lang="en-US" sz="1400" i="1">
                            <a:solidFill>
                              <a:schemeClr val="accent1"/>
                            </a:solidFill>
                            <a:latin typeface="Cambria Math" panose="02040503050406030204" pitchFamily="18" charset="0"/>
                            <a:ea typeface="Cambria Math" panose="02040503050406030204" pitchFamily="18" charset="0"/>
                          </a:rPr>
                          <m:t>0</m:t>
                        </m:r>
                        <m:r>
                          <a:rPr lang="en-US" sz="1400" i="1">
                            <a:solidFill>
                              <a:schemeClr val="accent1"/>
                            </a:solidFill>
                            <a:latin typeface="Cambria Math" panose="02040503050406030204" pitchFamily="18" charset="0"/>
                            <a:ea typeface="Cambria Math" panose="02040503050406030204" pitchFamily="18" charset="0"/>
                          </a:rPr>
                          <m:t>𝑗</m:t>
                        </m:r>
                      </m:sub>
                    </m:sSub>
                  </m:oMath>
                </a14:m>
                <a:r>
                  <a:rPr lang="en-US" sz="1400" dirty="0">
                    <a:solidFill>
                      <a:schemeClr val="accent1"/>
                    </a:solidFill>
                  </a:rPr>
                  <a:t>: group-level residual</a:t>
                </a:r>
              </a:p>
              <a:p>
                <a:pPr marL="457197" lvl="2" indent="-342900">
                  <a:buFont typeface="Courier New" panose="02070309020205020404" pitchFamily="49" charset="0"/>
                  <a:buChar char="o"/>
                </a:pPr>
                <a14:m>
                  <m:oMath xmlns:m="http://schemas.openxmlformats.org/officeDocument/2006/math">
                    <m:sSub>
                      <m:sSubPr>
                        <m:ctrlPr>
                          <a:rPr lang="en-US" sz="1400" i="1">
                            <a:solidFill>
                              <a:schemeClr val="accent1"/>
                            </a:solidFill>
                            <a:latin typeface="Cambria Math" panose="02040503050406030204" pitchFamily="18" charset="0"/>
                            <a:ea typeface="Cambria Math" panose="02040503050406030204" pitchFamily="18" charset="0"/>
                          </a:rPr>
                        </m:ctrlPr>
                      </m:sSubPr>
                      <m:e>
                        <m:r>
                          <a:rPr lang="en-US" sz="1400" i="1">
                            <a:solidFill>
                              <a:schemeClr val="accent1"/>
                            </a:solidFill>
                            <a:latin typeface="Cambria Math" panose="02040503050406030204" pitchFamily="18" charset="0"/>
                            <a:ea typeface="Cambria Math" panose="02040503050406030204" pitchFamily="18" charset="0"/>
                          </a:rPr>
                          <m:t>𝜀</m:t>
                        </m:r>
                      </m:e>
                      <m:sub>
                        <m:r>
                          <a:rPr lang="en-US" sz="1400" i="1">
                            <a:solidFill>
                              <a:schemeClr val="accent1"/>
                            </a:solidFill>
                            <a:latin typeface="Cambria Math" panose="02040503050406030204" pitchFamily="18" charset="0"/>
                            <a:ea typeface="Cambria Math" panose="02040503050406030204" pitchFamily="18" charset="0"/>
                          </a:rPr>
                          <m:t>𝑖𝑗</m:t>
                        </m:r>
                      </m:sub>
                    </m:sSub>
                  </m:oMath>
                </a14:m>
                <a:r>
                  <a:rPr lang="en-US" sz="1400" dirty="0">
                    <a:solidFill>
                      <a:schemeClr val="accent1"/>
                    </a:solidFill>
                  </a:rPr>
                  <a:t>: individual-level residual</a:t>
                </a:r>
              </a:p>
              <a:p>
                <a:endParaRPr lang="en-US" dirty="0">
                  <a:solidFill>
                    <a:schemeClr val="accent1"/>
                  </a:solidFill>
                </a:endParaRPr>
              </a:p>
              <a:p>
                <a:pPr marL="146050" indent="0">
                  <a:buNone/>
                </a:pPr>
                <a:endParaRPr lang="en-US" dirty="0">
                  <a:solidFill>
                    <a:schemeClr val="accent1"/>
                  </a:solidFill>
                </a:endParaRPr>
              </a:p>
            </p:txBody>
          </p:sp>
        </mc:Choice>
        <mc:Fallback xmlns="">
          <p:sp>
            <p:nvSpPr>
              <p:cNvPr id="2" name="Text Placeholder 1">
                <a:extLst>
                  <a:ext uri="{FF2B5EF4-FFF2-40B4-BE49-F238E27FC236}">
                    <a16:creationId xmlns:a16="http://schemas.microsoft.com/office/drawing/2014/main" id="{C50BA1E1-AEEE-42FE-AA24-FDF5E766A222}"/>
                  </a:ext>
                </a:extLst>
              </p:cNvPr>
              <p:cNvSpPr>
                <a:spLocks noGrp="1" noRot="1" noChangeAspect="1" noMove="1" noResize="1" noEditPoints="1" noAdjustHandles="1" noChangeArrowheads="1" noChangeShapeType="1" noTextEdit="1"/>
              </p:cNvSpPr>
              <p:nvPr>
                <p:ph type="body" idx="1"/>
              </p:nvPr>
            </p:nvSpPr>
            <p:spPr>
              <a:blipFill>
                <a:blip r:embed="rId3"/>
                <a:stretch>
                  <a:fillRect b="-158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Speech Bubble: Rectangle 4">
                <a:extLst>
                  <a:ext uri="{FF2B5EF4-FFF2-40B4-BE49-F238E27FC236}">
                    <a16:creationId xmlns:a16="http://schemas.microsoft.com/office/drawing/2014/main" id="{D5007EED-7FC4-4CF9-8344-6406C25D3758}"/>
                  </a:ext>
                </a:extLst>
              </p:cNvPr>
              <p:cNvSpPr/>
              <p:nvPr/>
            </p:nvSpPr>
            <p:spPr>
              <a:xfrm>
                <a:off x="5977666" y="1488275"/>
                <a:ext cx="2749325" cy="882654"/>
              </a:xfrm>
              <a:prstGeom prst="wedgeRectCallout">
                <a:avLst>
                  <a:gd name="adj1" fmla="val -41364"/>
                  <a:gd name="adj2" fmla="val 90479"/>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Level 1: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𝑦</m:t>
                        </m:r>
                      </m:e>
                      <m:sub>
                        <m:r>
                          <a:rPr lang="en-US" i="1">
                            <a:solidFill>
                              <a:schemeClr val="accent1"/>
                            </a:solidFill>
                            <a:latin typeface="Cambria Math" panose="02040503050406030204" pitchFamily="18" charset="0"/>
                          </a:rPr>
                          <m:t>𝑖𝑗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𝛽</m:t>
                        </m:r>
                      </m:e>
                      <m:sub>
                        <m:r>
                          <a:rPr lang="en-US" i="1">
                            <a:solidFill>
                              <a:schemeClr val="accent1"/>
                            </a:solidFill>
                            <a:latin typeface="Cambria Math" panose="02040503050406030204" pitchFamily="18" charset="0"/>
                          </a:rPr>
                          <m:t>0</m:t>
                        </m:r>
                        <m:r>
                          <a:rPr lang="en-US" i="1">
                            <a:solidFill>
                              <a:schemeClr val="accent1"/>
                            </a:solidFill>
                            <a:latin typeface="Cambria Math" panose="02040503050406030204" pitchFamily="18" charset="0"/>
                          </a:rPr>
                          <m:t>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𝛽</m:t>
                        </m:r>
                      </m:e>
                      <m:sub>
                        <m:r>
                          <a:rPr lang="en-US" i="1">
                            <a:solidFill>
                              <a:schemeClr val="accent1"/>
                            </a:solidFill>
                            <a:latin typeface="Cambria Math" panose="02040503050406030204" pitchFamily="18" charset="0"/>
                          </a:rPr>
                          <m:t>1</m:t>
                        </m:r>
                        <m:r>
                          <a:rPr lang="en-US" i="1">
                            <a:solidFill>
                              <a:schemeClr val="accent1"/>
                            </a:solidFill>
                            <a:latin typeface="Cambria Math" panose="02040503050406030204" pitchFamily="18" charset="0"/>
                          </a:rPr>
                          <m:t>𝑗</m:t>
                        </m:r>
                      </m:sub>
                    </m:sSub>
                    <m:sSub>
                      <m:sSubPr>
                        <m:ctrlPr>
                          <a:rPr lang="en-US"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𝑿</m:t>
                        </m:r>
                      </m:e>
                      <m:sub>
                        <m:r>
                          <a:rPr lang="en-US" i="1">
                            <a:solidFill>
                              <a:schemeClr val="accent1"/>
                            </a:solidFill>
                            <a:latin typeface="Cambria Math" panose="02040503050406030204" pitchFamily="18" charset="0"/>
                          </a:rPr>
                          <m:t>𝑖𝑗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𝜀</m:t>
                        </m:r>
                      </m:e>
                      <m:sub>
                        <m:r>
                          <a:rPr lang="en-US" i="1">
                            <a:solidFill>
                              <a:schemeClr val="accent1"/>
                            </a:solidFill>
                            <a:latin typeface="Cambria Math" panose="02040503050406030204" pitchFamily="18" charset="0"/>
                          </a:rPr>
                          <m:t>𝑖𝑗</m:t>
                        </m:r>
                      </m:sub>
                    </m:sSub>
                  </m:oMath>
                </a14:m>
                <a:endParaRPr lang="en-US" dirty="0">
                  <a:solidFill>
                    <a:schemeClr val="accent1"/>
                  </a:solidFill>
                </a:endParaRPr>
              </a:p>
              <a:p>
                <a:r>
                  <a:rPr lang="en-US" dirty="0">
                    <a:solidFill>
                      <a:schemeClr val="accent1"/>
                    </a:solidFill>
                  </a:rPr>
                  <a:t>Level 2: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𝛽</m:t>
                        </m:r>
                      </m:e>
                      <m:sub>
                        <m:r>
                          <a:rPr lang="en-US" i="1">
                            <a:solidFill>
                              <a:schemeClr val="accent1"/>
                            </a:solidFill>
                            <a:latin typeface="Cambria Math" panose="02040503050406030204" pitchFamily="18" charset="0"/>
                          </a:rPr>
                          <m:t>0</m:t>
                        </m:r>
                        <m:r>
                          <a:rPr lang="en-US" i="1">
                            <a:solidFill>
                              <a:schemeClr val="accent1"/>
                            </a:solidFill>
                            <a:latin typeface="Cambria Math" panose="02040503050406030204" pitchFamily="18" charset="0"/>
                          </a:rPr>
                          <m:t>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𝛾</m:t>
                        </m:r>
                      </m:e>
                      <m:sub>
                        <m:r>
                          <a:rPr lang="en-US" i="1">
                            <a:solidFill>
                              <a:schemeClr val="accent1"/>
                            </a:solidFill>
                            <a:latin typeface="Cambria Math" panose="02040503050406030204" pitchFamily="18" charset="0"/>
                          </a:rPr>
                          <m:t>00</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𝛾</m:t>
                        </m:r>
                      </m:e>
                      <m:sub>
                        <m:r>
                          <a:rPr lang="en-US" i="1">
                            <a:solidFill>
                              <a:schemeClr val="accent1"/>
                            </a:solidFill>
                            <a:latin typeface="Cambria Math" panose="02040503050406030204" pitchFamily="18" charset="0"/>
                          </a:rPr>
                          <m:t>01</m:t>
                        </m:r>
                      </m:sub>
                    </m:sSub>
                    <m:sSub>
                      <m:sSubPr>
                        <m:ctrlPr>
                          <a:rPr lang="en-US"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𝑾</m:t>
                        </m:r>
                      </m:e>
                      <m:sub>
                        <m:r>
                          <a:rPr lang="en-US" i="1">
                            <a:solidFill>
                              <a:schemeClr val="accent1"/>
                            </a:solidFill>
                            <a:latin typeface="Cambria Math" panose="02040503050406030204" pitchFamily="18" charset="0"/>
                          </a:rPr>
                          <m:t>𝑗</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𝜇</m:t>
                        </m:r>
                      </m:e>
                      <m:sub>
                        <m:r>
                          <a:rPr lang="en-US" i="1">
                            <a:solidFill>
                              <a:schemeClr val="accent1"/>
                            </a:solidFill>
                            <a:latin typeface="Cambria Math" panose="02040503050406030204" pitchFamily="18" charset="0"/>
                          </a:rPr>
                          <m:t>0</m:t>
                        </m:r>
                        <m:r>
                          <a:rPr lang="en-US" i="1">
                            <a:solidFill>
                              <a:schemeClr val="accent1"/>
                            </a:solidFill>
                            <a:latin typeface="Cambria Math" panose="02040503050406030204" pitchFamily="18" charset="0"/>
                          </a:rPr>
                          <m:t>𝑗</m:t>
                        </m:r>
                      </m:sub>
                    </m:sSub>
                  </m:oMath>
                </a14:m>
                <a:endParaRPr lang="en-US" dirty="0">
                  <a:solidFill>
                    <a:schemeClr val="accent1"/>
                  </a:solidFill>
                </a:endParaRPr>
              </a:p>
            </p:txBody>
          </p:sp>
        </mc:Choice>
        <mc:Fallback>
          <p:sp>
            <p:nvSpPr>
              <p:cNvPr id="5" name="Speech Bubble: Rectangle 4">
                <a:extLst>
                  <a:ext uri="{FF2B5EF4-FFF2-40B4-BE49-F238E27FC236}">
                    <a16:creationId xmlns:a16="http://schemas.microsoft.com/office/drawing/2014/main" id="{D5007EED-7FC4-4CF9-8344-6406C25D3758}"/>
                  </a:ext>
                </a:extLst>
              </p:cNvPr>
              <p:cNvSpPr>
                <a:spLocks noRot="1" noChangeAspect="1" noMove="1" noResize="1" noEditPoints="1" noAdjustHandles="1" noChangeArrowheads="1" noChangeShapeType="1" noTextEdit="1"/>
              </p:cNvSpPr>
              <p:nvPr/>
            </p:nvSpPr>
            <p:spPr>
              <a:xfrm>
                <a:off x="5977666" y="1488275"/>
                <a:ext cx="2749325" cy="882654"/>
              </a:xfrm>
              <a:prstGeom prst="wedgeRectCallout">
                <a:avLst>
                  <a:gd name="adj1" fmla="val -41364"/>
                  <a:gd name="adj2" fmla="val 90479"/>
                </a:avLst>
              </a:prstGeom>
              <a:blipFill>
                <a:blip r:embed="rId4"/>
                <a:stretch>
                  <a:fillRect l="-220"/>
                </a:stretch>
              </a:blipFill>
              <a:ln>
                <a:solidFill>
                  <a:schemeClr val="accent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1BCA0AC-F64F-46F9-BCC9-27A045C35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5F57-1260-49F4-A700-2EA142CDAFA0}"/>
              </a:ext>
            </a:extLst>
          </p:cNvPr>
          <p:cNvSpPr>
            <a:spLocks noGrp="1"/>
          </p:cNvSpPr>
          <p:nvPr>
            <p:ph type="title"/>
          </p:nvPr>
        </p:nvSpPr>
        <p:spPr/>
        <p:txBody>
          <a:bodyPr/>
          <a:lstStyle/>
          <a:p>
            <a:r>
              <a:rPr lang="en-US" dirty="0"/>
              <a:t>How do we quantify between-group variance?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82295B8-D2C6-4A4C-B661-D4AB97F03349}"/>
                  </a:ext>
                </a:extLst>
              </p:cNvPr>
              <p:cNvSpPr>
                <a:spLocks noGrp="1"/>
              </p:cNvSpPr>
              <p:nvPr>
                <p:ph type="body" idx="1"/>
              </p:nvPr>
            </p:nvSpPr>
            <p:spPr/>
            <p:txBody>
              <a:bodyPr/>
              <a:lstStyle/>
              <a:p>
                <a:r>
                  <a:rPr lang="en-US" dirty="0">
                    <a:solidFill>
                      <a:schemeClr val="accent1"/>
                    </a:solidFill>
                  </a:rPr>
                  <a:t>Intraclass correlation (</a:t>
                </a:r>
                <a14:m>
                  <m:oMath xmlns:m="http://schemas.openxmlformats.org/officeDocument/2006/math">
                    <m:r>
                      <a:rPr lang="en-US" i="1">
                        <a:solidFill>
                          <a:schemeClr val="accent1"/>
                        </a:solidFill>
                        <a:latin typeface="Cambria Math" panose="02040503050406030204" pitchFamily="18" charset="0"/>
                      </a:rPr>
                      <m:t>𝜌</m:t>
                    </m:r>
                  </m:oMath>
                </a14:m>
                <a:r>
                  <a:rPr lang="en-US" dirty="0">
                    <a:solidFill>
                      <a:schemeClr val="accent1"/>
                    </a:solidFill>
                  </a:rPr>
                  <a:t>):</a:t>
                </a:r>
              </a:p>
              <a:p>
                <a:pPr lvl="1"/>
                <a:r>
                  <a:rPr lang="en-US" sz="1600" dirty="0">
                    <a:solidFill>
                      <a:schemeClr val="accent1"/>
                    </a:solidFill>
                  </a:rPr>
                  <a:t>The proportion of variance explained by the grouping structure in the population</a:t>
                </a:r>
              </a:p>
              <a:p>
                <a:pPr marL="342892" lvl="1" indent="0">
                  <a:buNone/>
                </a:pPr>
                <a:endParaRPr lang="en-US" sz="1600" dirty="0">
                  <a:solidFill>
                    <a:schemeClr val="accent1"/>
                  </a:solidFill>
                </a:endParaRPr>
              </a:p>
              <a:p>
                <a:pPr marL="342892" lvl="1" indent="0">
                  <a:buNone/>
                </a:pPr>
                <a14:m>
                  <m:oMathPara xmlns:m="http://schemas.openxmlformats.org/officeDocument/2006/math">
                    <m:oMathParaPr>
                      <m:jc m:val="centerGroup"/>
                    </m:oMathParaPr>
                    <m:oMath xmlns:m="http://schemas.openxmlformats.org/officeDocument/2006/math">
                      <m:r>
                        <a:rPr lang="en-US" sz="1600" i="1">
                          <a:solidFill>
                            <a:schemeClr val="accent1"/>
                          </a:solidFill>
                          <a:latin typeface="Cambria Math" panose="02040503050406030204" pitchFamily="18" charset="0"/>
                        </a:rPr>
                        <m:t>𝜌</m:t>
                      </m:r>
                      <m:r>
                        <a:rPr lang="en-US" sz="1600" i="1">
                          <a:solidFill>
                            <a:schemeClr val="accent1"/>
                          </a:solidFill>
                          <a:latin typeface="Cambria Math" panose="02040503050406030204" pitchFamily="18" charset="0"/>
                        </a:rPr>
                        <m:t>=</m:t>
                      </m:r>
                      <m:f>
                        <m:fPr>
                          <m:ctrlPr>
                            <a:rPr lang="en-US" sz="1600" i="1">
                              <a:solidFill>
                                <a:schemeClr val="accent1"/>
                              </a:solidFill>
                              <a:latin typeface="Cambria Math" panose="02040503050406030204" pitchFamily="18" charset="0"/>
                            </a:rPr>
                          </m:ctrlPr>
                        </m:fPr>
                        <m:num>
                          <m:sSubSup>
                            <m:sSubSupPr>
                              <m:ctrlPr>
                                <a:rPr lang="en-US" sz="1600" i="1">
                                  <a:solidFill>
                                    <a:schemeClr val="accent1"/>
                                  </a:solidFill>
                                  <a:latin typeface="Cambria Math" panose="02040503050406030204" pitchFamily="18" charset="0"/>
                                </a:rPr>
                              </m:ctrlPr>
                            </m:sSubSupPr>
                            <m:e>
                              <m:r>
                                <a:rPr lang="en-US" sz="1600" i="1">
                                  <a:solidFill>
                                    <a:schemeClr val="accent1"/>
                                  </a:solidFill>
                                  <a:latin typeface="Cambria Math" panose="02040503050406030204" pitchFamily="18" charset="0"/>
                                </a:rPr>
                                <m:t>𝜎</m:t>
                              </m:r>
                            </m:e>
                            <m:sub>
                              <m:r>
                                <a:rPr lang="en-US" sz="1600" i="1">
                                  <a:solidFill>
                                    <a:schemeClr val="accent1"/>
                                  </a:solidFill>
                                  <a:latin typeface="Cambria Math" panose="02040503050406030204" pitchFamily="18" charset="0"/>
                                </a:rPr>
                                <m:t>𝑏</m:t>
                              </m:r>
                            </m:sub>
                            <m:sup>
                              <m:r>
                                <a:rPr lang="en-US" sz="1600" i="1">
                                  <a:solidFill>
                                    <a:schemeClr val="accent1"/>
                                  </a:solidFill>
                                  <a:latin typeface="Cambria Math" panose="02040503050406030204" pitchFamily="18" charset="0"/>
                                </a:rPr>
                                <m:t>2</m:t>
                              </m:r>
                            </m:sup>
                          </m:sSubSup>
                        </m:num>
                        <m:den>
                          <m:r>
                            <a:rPr lang="en-US" sz="1600" i="1">
                              <a:solidFill>
                                <a:schemeClr val="accent1"/>
                              </a:solidFill>
                              <a:latin typeface="Cambria Math" panose="02040503050406030204" pitchFamily="18" charset="0"/>
                            </a:rPr>
                            <m:t>(</m:t>
                          </m:r>
                          <m:sSubSup>
                            <m:sSubSupPr>
                              <m:ctrlPr>
                                <a:rPr lang="en-US" sz="1600" i="1">
                                  <a:solidFill>
                                    <a:schemeClr val="accent1"/>
                                  </a:solidFill>
                                  <a:latin typeface="Cambria Math" panose="02040503050406030204" pitchFamily="18" charset="0"/>
                                </a:rPr>
                              </m:ctrlPr>
                            </m:sSubSupPr>
                            <m:e>
                              <m:r>
                                <a:rPr lang="en-US" sz="1600" i="1">
                                  <a:solidFill>
                                    <a:schemeClr val="accent1"/>
                                  </a:solidFill>
                                  <a:latin typeface="Cambria Math" panose="02040503050406030204" pitchFamily="18" charset="0"/>
                                </a:rPr>
                                <m:t>𝜎</m:t>
                              </m:r>
                            </m:e>
                            <m:sub>
                              <m:r>
                                <a:rPr lang="en-US" sz="1600" i="1">
                                  <a:solidFill>
                                    <a:schemeClr val="accent1"/>
                                  </a:solidFill>
                                  <a:latin typeface="Cambria Math" panose="02040503050406030204" pitchFamily="18" charset="0"/>
                                </a:rPr>
                                <m:t>𝑏</m:t>
                              </m:r>
                            </m:sub>
                            <m:sup>
                              <m:r>
                                <a:rPr lang="en-US" sz="1600" i="1">
                                  <a:solidFill>
                                    <a:schemeClr val="accent1"/>
                                  </a:solidFill>
                                  <a:latin typeface="Cambria Math" panose="02040503050406030204" pitchFamily="18" charset="0"/>
                                </a:rPr>
                                <m:t>2</m:t>
                              </m:r>
                            </m:sup>
                          </m:sSubSup>
                          <m:r>
                            <a:rPr lang="en-US" sz="1600" i="1">
                              <a:solidFill>
                                <a:schemeClr val="accent1"/>
                              </a:solidFill>
                              <a:latin typeface="Cambria Math" panose="02040503050406030204" pitchFamily="18" charset="0"/>
                            </a:rPr>
                            <m:t>+</m:t>
                          </m:r>
                          <m:sSubSup>
                            <m:sSubSupPr>
                              <m:ctrlPr>
                                <a:rPr lang="en-US" sz="1600" i="1">
                                  <a:solidFill>
                                    <a:schemeClr val="accent1"/>
                                  </a:solidFill>
                                  <a:latin typeface="Cambria Math" panose="02040503050406030204" pitchFamily="18" charset="0"/>
                                </a:rPr>
                              </m:ctrlPr>
                            </m:sSubSupPr>
                            <m:e>
                              <m:r>
                                <a:rPr lang="en-US" sz="1600" i="1">
                                  <a:solidFill>
                                    <a:schemeClr val="accent1"/>
                                  </a:solidFill>
                                  <a:latin typeface="Cambria Math" panose="02040503050406030204" pitchFamily="18" charset="0"/>
                                </a:rPr>
                                <m:t>𝜎</m:t>
                              </m:r>
                            </m:e>
                            <m:sub>
                              <m:r>
                                <a:rPr lang="en-US" sz="1600" i="1">
                                  <a:solidFill>
                                    <a:schemeClr val="accent1"/>
                                  </a:solidFill>
                                  <a:latin typeface="Cambria Math" panose="02040503050406030204" pitchFamily="18" charset="0"/>
                                </a:rPr>
                                <m:t>𝑤</m:t>
                              </m:r>
                            </m:sub>
                            <m:sup>
                              <m:r>
                                <a:rPr lang="en-US" sz="1600" i="1">
                                  <a:solidFill>
                                    <a:schemeClr val="accent1"/>
                                  </a:solidFill>
                                  <a:latin typeface="Cambria Math" panose="02040503050406030204" pitchFamily="18" charset="0"/>
                                </a:rPr>
                                <m:t>2</m:t>
                              </m:r>
                            </m:sup>
                          </m:sSubSup>
                          <m:r>
                            <a:rPr lang="en-US" sz="1600" i="1">
                              <a:solidFill>
                                <a:schemeClr val="accent1"/>
                              </a:solidFill>
                              <a:latin typeface="Cambria Math" panose="02040503050406030204" pitchFamily="18" charset="0"/>
                            </a:rPr>
                            <m:t>)</m:t>
                          </m:r>
                          <m:r>
                            <m:rPr>
                              <m:nor/>
                            </m:rPr>
                            <a:rPr lang="en-US" sz="1600" dirty="0">
                              <a:solidFill>
                                <a:schemeClr val="accent1"/>
                              </a:solidFill>
                            </a:rPr>
                            <m:t> </m:t>
                          </m:r>
                        </m:den>
                      </m:f>
                    </m:oMath>
                  </m:oMathPara>
                </a14:m>
                <a:endParaRPr lang="en-US" sz="1600" i="1" dirty="0">
                  <a:solidFill>
                    <a:schemeClr val="accent1"/>
                  </a:solidFill>
                </a:endParaRPr>
              </a:p>
              <a:p>
                <a:pPr marL="342892" lvl="1" indent="0">
                  <a:buNone/>
                </a:pPr>
                <a:endParaRPr lang="en-US" sz="1600" dirty="0">
                  <a:solidFill>
                    <a:schemeClr val="accent1"/>
                  </a:solidFill>
                </a:endParaRPr>
              </a:p>
              <a:p>
                <a:pPr lvl="2"/>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𝑏</m:t>
                        </m:r>
                      </m:sub>
                      <m:sup>
                        <m:r>
                          <a:rPr lang="en-US" i="1">
                            <a:solidFill>
                              <a:schemeClr val="accent1"/>
                            </a:solidFill>
                            <a:latin typeface="Cambria Math" panose="02040503050406030204" pitchFamily="18" charset="0"/>
                          </a:rPr>
                          <m:t>2</m:t>
                        </m:r>
                      </m:sup>
                    </m:sSubSup>
                  </m:oMath>
                </a14:m>
                <a:r>
                  <a:rPr lang="en-US" dirty="0">
                    <a:solidFill>
                      <a:schemeClr val="accent1"/>
                    </a:solidFill>
                  </a:rPr>
                  <a:t> is the between-group variance and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𝑤</m:t>
                        </m:r>
                      </m:sub>
                      <m:sup>
                        <m:r>
                          <a:rPr lang="en-US" i="1">
                            <a:solidFill>
                              <a:schemeClr val="accent1"/>
                            </a:solidFill>
                            <a:latin typeface="Cambria Math" panose="02040503050406030204" pitchFamily="18" charset="0"/>
                          </a:rPr>
                          <m:t>2</m:t>
                        </m:r>
                      </m:sup>
                    </m:sSubSup>
                  </m:oMath>
                </a14:m>
                <a:r>
                  <a:rPr lang="en-US" dirty="0">
                    <a:solidFill>
                      <a:schemeClr val="accent1"/>
                    </a:solidFill>
                  </a:rPr>
                  <a:t> is the within-group variance</a:t>
                </a:r>
              </a:p>
              <a:p>
                <a:pPr lvl="2"/>
                <a:r>
                  <a:rPr lang="en-US" dirty="0">
                    <a:solidFill>
                      <a:schemeClr val="accent1"/>
                    </a:solidFill>
                  </a:rPr>
                  <a:t>If the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𝑏</m:t>
                        </m:r>
                      </m:sub>
                    </m:sSub>
                  </m:oMath>
                </a14:m>
                <a:r>
                  <a:rPr lang="en-US" dirty="0">
                    <a:solidFill>
                      <a:schemeClr val="accent1"/>
                    </a:solidFill>
                  </a:rPr>
                  <a:t> and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𝑥</m:t>
                        </m:r>
                      </m:sub>
                    </m:sSub>
                  </m:oMath>
                </a14:m>
                <a:r>
                  <a:rPr lang="en-US" dirty="0">
                    <a:solidFill>
                      <a:schemeClr val="accent1"/>
                    </a:solidFill>
                  </a:rPr>
                  <a:t> are independent, the overall variance is: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𝑉𝑎𝑟</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𝑌</m:t>
                                </m:r>
                              </m:e>
                              <m:sub>
                                <m:r>
                                  <a:rPr lang="en-US" i="1">
                                    <a:solidFill>
                                      <a:schemeClr val="accent1"/>
                                    </a:solidFill>
                                    <a:latin typeface="Cambria Math" panose="02040503050406030204" pitchFamily="18" charset="0"/>
                                  </a:rPr>
                                  <m:t>𝑖𝑗</m:t>
                                </m:r>
                              </m:sub>
                            </m:sSub>
                          </m:e>
                        </m:d>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𝑏</m:t>
                        </m:r>
                      </m:sub>
                      <m:sup>
                        <m:r>
                          <a:rPr lang="en-US" i="1">
                            <a:solidFill>
                              <a:schemeClr val="accent1"/>
                            </a:solidFill>
                            <a:latin typeface="Cambria Math" panose="02040503050406030204" pitchFamily="18" charset="0"/>
                          </a:rPr>
                          <m:t>2</m:t>
                        </m:r>
                      </m:sup>
                    </m:sSubSup>
                    <m:r>
                      <a:rPr lang="en-US" i="1">
                        <a:solidFill>
                          <a:schemeClr val="accent1"/>
                        </a:solidFill>
                        <a:latin typeface="Cambria Math" panose="02040503050406030204" pitchFamily="18"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𝜎</m:t>
                        </m:r>
                      </m:e>
                      <m:sub>
                        <m:r>
                          <a:rPr lang="en-US" i="1">
                            <a:solidFill>
                              <a:schemeClr val="accent1"/>
                            </a:solidFill>
                            <a:latin typeface="Cambria Math" panose="02040503050406030204" pitchFamily="18" charset="0"/>
                          </a:rPr>
                          <m:t>𝑤</m:t>
                        </m:r>
                      </m:sub>
                      <m:sup>
                        <m:r>
                          <a:rPr lang="en-US" i="1">
                            <a:solidFill>
                              <a:schemeClr val="accent1"/>
                            </a:solidFill>
                            <a:latin typeface="Cambria Math" panose="02040503050406030204" pitchFamily="18" charset="0"/>
                          </a:rPr>
                          <m:t>2</m:t>
                        </m:r>
                      </m:sup>
                    </m:sSubSup>
                  </m:oMath>
                </a14:m>
                <a:endParaRPr lang="en-US" dirty="0">
                  <a:solidFill>
                    <a:schemeClr val="accent1"/>
                  </a:solidFill>
                </a:endParaRPr>
              </a:p>
              <a:p>
                <a:pPr lvl="1"/>
                <a:endParaRPr lang="en-US" sz="500" dirty="0">
                  <a:solidFill>
                    <a:schemeClr val="accent1"/>
                  </a:solidFill>
                </a:endParaRPr>
              </a:p>
              <a:p>
                <a:pPr lvl="1"/>
                <a:r>
                  <a:rPr lang="en-US" dirty="0">
                    <a:solidFill>
                      <a:schemeClr val="accent1"/>
                    </a:solidFill>
                  </a:rPr>
                  <a:t>To partition the variance in an outcome variable into its within- and between-group components (Heck, Thomas, &amp; Tabata, 2013, p.8)</a:t>
                </a:r>
                <a:endParaRPr lang="en-US" sz="1600" dirty="0">
                  <a:solidFill>
                    <a:schemeClr val="accent1"/>
                  </a:solidFill>
                </a:endParaRPr>
              </a:p>
              <a:p>
                <a:pPr lvl="1"/>
                <a:endParaRPr lang="en-US" sz="1600" dirty="0">
                  <a:solidFill>
                    <a:schemeClr val="accent1"/>
                  </a:solidFill>
                </a:endParaRPr>
              </a:p>
              <a:p>
                <a:pPr marL="146050" indent="0">
                  <a:buNone/>
                </a:pPr>
                <a:endParaRPr lang="en-US" sz="1600" dirty="0">
                  <a:solidFill>
                    <a:schemeClr val="accent1"/>
                  </a:solidFill>
                </a:endParaRPr>
              </a:p>
            </p:txBody>
          </p:sp>
        </mc:Choice>
        <mc:Fallback xmlns="">
          <p:sp>
            <p:nvSpPr>
              <p:cNvPr id="3" name="Text Placeholder 2">
                <a:extLst>
                  <a:ext uri="{FF2B5EF4-FFF2-40B4-BE49-F238E27FC236}">
                    <a16:creationId xmlns:a16="http://schemas.microsoft.com/office/drawing/2014/main" id="{182295B8-D2C6-4A4C-B661-D4AB97F03349}"/>
                  </a:ext>
                </a:extLst>
              </p:cNvPr>
              <p:cNvSpPr>
                <a:spLocks noGrp="1" noRot="1" noChangeAspect="1" noMove="1" noResize="1" noEditPoints="1" noAdjustHandles="1" noChangeArrowheads="1" noChangeShapeType="1" noTextEdit="1"/>
              </p:cNvSpPr>
              <p:nvPr>
                <p:ph type="body" idx="1"/>
              </p:nvPr>
            </p:nvSpPr>
            <p:spPr>
              <a:blipFill>
                <a:blip r:embed="rId3"/>
                <a:stretch>
                  <a:fillRect b="-2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7AF3B97-2B0A-41B5-9991-E2E030393E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79986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2865-935A-4802-989C-7399A644970A}"/>
              </a:ext>
            </a:extLst>
          </p:cNvPr>
          <p:cNvSpPr>
            <a:spLocks noGrp="1"/>
          </p:cNvSpPr>
          <p:nvPr>
            <p:ph type="title"/>
          </p:nvPr>
        </p:nvSpPr>
        <p:spPr/>
        <p:txBody>
          <a:bodyPr/>
          <a:lstStyle/>
          <a:p>
            <a:r>
              <a:rPr lang="en-US" dirty="0"/>
              <a:t>How do we quantify between-group variance?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D7A346-42AE-4360-AB33-D755272E3E56}"/>
                  </a:ext>
                </a:extLst>
              </p:cNvPr>
              <p:cNvSpPr>
                <a:spLocks noGrp="1"/>
              </p:cNvSpPr>
              <p:nvPr>
                <p:ph type="body" idx="1"/>
              </p:nvPr>
            </p:nvSpPr>
            <p:spPr/>
            <p:txBody>
              <a:bodyPr/>
              <a:lstStyle/>
              <a:p>
                <a:r>
                  <a:rPr lang="en-US" dirty="0"/>
                  <a:t>Intraclass correlation (</a:t>
                </a:r>
                <a14:m>
                  <m:oMath xmlns:m="http://schemas.openxmlformats.org/officeDocument/2006/math">
                    <m:r>
                      <a:rPr lang="en-US" i="1">
                        <a:latin typeface="Cambria Math" panose="02040503050406030204" pitchFamily="18" charset="0"/>
                      </a:rPr>
                      <m:t>𝜌</m:t>
                    </m:r>
                  </m:oMath>
                </a14:m>
                <a:r>
                  <a:rPr lang="en-US" dirty="0"/>
                  <a:t>):</a:t>
                </a:r>
              </a:p>
              <a:p>
                <a:pPr lvl="1"/>
                <a:r>
                  <a:rPr lang="en-US" sz="1600" dirty="0"/>
                  <a:t>ICC = 0.138: “13.8% of the total variability in math scores is due to school-to-school differences”</a:t>
                </a:r>
              </a:p>
              <a:p>
                <a:pPr lvl="2"/>
                <a:r>
                  <a:rPr lang="en-US" sz="1400" dirty="0"/>
                  <a:t>How to calculate by SPSS will be in later slides!</a:t>
                </a:r>
              </a:p>
              <a:p>
                <a:pPr lvl="1"/>
                <a:endParaRPr lang="en-US" sz="1600" dirty="0"/>
              </a:p>
              <a:p>
                <a:pPr lvl="1"/>
                <a:r>
                  <a:rPr lang="en-US" sz="1600" dirty="0"/>
                  <a:t>If it turns out that there is little or no variation (</a:t>
                </a:r>
                <a:r>
                  <a:rPr lang="en-US" sz="1600" u="sng" dirty="0"/>
                  <a:t>perhaps less than 5%</a:t>
                </a:r>
                <a:r>
                  <a:rPr lang="en-US" sz="1600" dirty="0"/>
                  <a:t>) in outcomes between groups, there would be no compelling need for conducting a multilevel analysis (Heck, Thomas, &amp; Tabata, 2013, p.8)</a:t>
                </a:r>
              </a:p>
              <a:p>
                <a:pPr marL="457189" lvl="1" indent="0">
                  <a:buNone/>
                </a:pPr>
                <a:endParaRPr lang="en-US" sz="1600" dirty="0"/>
              </a:p>
              <a:p>
                <a:pPr lvl="1"/>
                <a:r>
                  <a:rPr lang="en-US" sz="1600" dirty="0"/>
                  <a:t>If it is substantial, the groups are relatively homogeneous and likely quite different from each other</a:t>
                </a:r>
              </a:p>
              <a:p>
                <a:pPr lvl="2"/>
                <a:r>
                  <a:rPr lang="en-US" sz="1400" dirty="0"/>
                  <a:t>In an educational and organizational context, an ICC of .10 seems “reasonable,” and .15 could be considered “high” (Xia, Izumi, Gao, 2015, p.188).</a:t>
                </a:r>
              </a:p>
              <a:p>
                <a:pPr marL="615950" lvl="1" indent="0">
                  <a:buNone/>
                </a:pPr>
                <a:endParaRPr lang="en-US" sz="1600" dirty="0"/>
              </a:p>
              <a:p>
                <a:pPr marL="571509" lvl="1" indent="0">
                  <a:buNone/>
                </a:pPr>
                <a:endParaRPr lang="en-US" sz="1600" dirty="0"/>
              </a:p>
              <a:p>
                <a:pPr lvl="1"/>
                <a:endParaRPr lang="en-US" sz="1600" dirty="0"/>
              </a:p>
              <a:p>
                <a:pPr lvl="1"/>
                <a:endParaRPr lang="en-US" sz="1600" dirty="0"/>
              </a:p>
              <a:p>
                <a:pPr lvl="1"/>
                <a:endParaRPr lang="en-US" sz="1600" dirty="0"/>
              </a:p>
              <a:p>
                <a:pPr marL="146050" indent="0">
                  <a:buNone/>
                </a:pPr>
                <a:endParaRPr lang="en-US" sz="1600" dirty="0"/>
              </a:p>
            </p:txBody>
          </p:sp>
        </mc:Choice>
        <mc:Fallback xmlns="">
          <p:sp>
            <p:nvSpPr>
              <p:cNvPr id="3" name="Text Placeholder 2">
                <a:extLst>
                  <a:ext uri="{FF2B5EF4-FFF2-40B4-BE49-F238E27FC236}">
                    <a16:creationId xmlns:a16="http://schemas.microsoft.com/office/drawing/2014/main" id="{DED7A346-42AE-4360-AB33-D755272E3E56}"/>
                  </a:ext>
                </a:extLst>
              </p:cNvPr>
              <p:cNvSpPr>
                <a:spLocks noGrp="1" noRot="1" noChangeAspect="1" noMove="1" noResize="1" noEditPoints="1" noAdjustHandles="1" noChangeArrowheads="1" noChangeShapeType="1" noTextEdit="1"/>
              </p:cNvSpPr>
              <p:nvPr>
                <p:ph type="body" idx="1"/>
              </p:nvPr>
            </p:nvSpPr>
            <p:spPr>
              <a:blipFill>
                <a:blip r:embed="rId3"/>
                <a:stretch>
                  <a:fillRect r="-443" b="-175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36617A-2D02-4C1D-871F-F184DCBE8F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42934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Preparing Data for </a:t>
            </a:r>
            <a:r>
              <a:rPr lang="en-US" dirty="0"/>
              <a:t>Hierarchical Linear Model</a:t>
            </a:r>
            <a:endParaRPr dirty="0"/>
          </a:p>
          <a:p>
            <a:pPr marL="0" lvl="0" indent="0" algn="l" rtl="0">
              <a:spcBef>
                <a:spcPts val="0"/>
              </a:spcBef>
              <a:spcAft>
                <a:spcPts val="0"/>
              </a:spcAft>
              <a:buNone/>
            </a:pPr>
            <a:endParaRPr dirty="0"/>
          </a:p>
        </p:txBody>
      </p:sp>
      <p:sp>
        <p:nvSpPr>
          <p:cNvPr id="162" name="Google Shape;162;p2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data management </a:t>
            </a:r>
            <a:endParaRPr dirty="0"/>
          </a:p>
        </p:txBody>
      </p:sp>
      <p:sp>
        <p:nvSpPr>
          <p:cNvPr id="163" name="Google Shape;163;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US" sz="1600" dirty="0"/>
              <a:t>Datasets</a:t>
            </a:r>
          </a:p>
          <a:p>
            <a:pPr marL="457200" lvl="0" indent="-317500" algn="l" rtl="0">
              <a:lnSpc>
                <a:spcPct val="100000"/>
              </a:lnSpc>
              <a:spcBef>
                <a:spcPts val="0"/>
              </a:spcBef>
              <a:spcAft>
                <a:spcPts val="0"/>
              </a:spcAft>
              <a:buClr>
                <a:srgbClr val="000000"/>
              </a:buClr>
              <a:buSzPts val="1400"/>
              <a:buChar char="●"/>
            </a:pPr>
            <a:r>
              <a:rPr lang="en-US" sz="1600" dirty="0"/>
              <a:t>Sample size</a:t>
            </a:r>
            <a:endParaRPr sz="1600" dirty="0"/>
          </a:p>
          <a:p>
            <a:pPr marL="457200" lvl="0" indent="-317500" algn="l" rtl="0">
              <a:lnSpc>
                <a:spcPct val="100000"/>
              </a:lnSpc>
              <a:spcBef>
                <a:spcPts val="0"/>
              </a:spcBef>
              <a:spcAft>
                <a:spcPts val="0"/>
              </a:spcAft>
              <a:buClr>
                <a:srgbClr val="000000"/>
              </a:buClr>
              <a:buSzPts val="1400"/>
              <a:buChar char="●"/>
            </a:pPr>
            <a:r>
              <a:rPr lang="en" sz="1600" dirty="0"/>
              <a:t>Missing data</a:t>
            </a:r>
          </a:p>
          <a:p>
            <a:pPr marL="457200" lvl="0" indent="-317500" algn="l" rtl="0">
              <a:lnSpc>
                <a:spcPct val="100000"/>
              </a:lnSpc>
              <a:spcBef>
                <a:spcPts val="0"/>
              </a:spcBef>
              <a:spcAft>
                <a:spcPts val="0"/>
              </a:spcAft>
              <a:buClr>
                <a:srgbClr val="000000"/>
              </a:buClr>
              <a:buSzPts val="1400"/>
              <a:buChar char="●"/>
            </a:pPr>
            <a:r>
              <a:rPr lang="en-US" sz="1600" dirty="0"/>
              <a:t>Five primary procedure</a:t>
            </a:r>
            <a:endParaRPr lang="en" sz="1600" dirty="0"/>
          </a:p>
          <a:p>
            <a:pPr marL="457200" lvl="0" indent="-317500" algn="l" rtl="0">
              <a:lnSpc>
                <a:spcPct val="100000"/>
              </a:lnSpc>
              <a:spcBef>
                <a:spcPts val="0"/>
              </a:spcBef>
              <a:spcAft>
                <a:spcPts val="0"/>
              </a:spcAft>
              <a:buClr>
                <a:srgbClr val="000000"/>
              </a:buClr>
              <a:buSzPts val="1400"/>
              <a:buChar char="●"/>
            </a:pPr>
            <a:r>
              <a:rPr lang="en" sz="1600" dirty="0"/>
              <a:t>Standardized a</a:t>
            </a:r>
            <a:r>
              <a:rPr lang="en-US" sz="1600" dirty="0"/>
              <a:t>d</a:t>
            </a:r>
            <a:r>
              <a:rPr lang="en" sz="1600" dirty="0"/>
              <a:t> unstandardized </a:t>
            </a:r>
            <a:r>
              <a:rPr lang="en-US" sz="1600" dirty="0"/>
              <a:t>coefficients</a:t>
            </a:r>
          </a:p>
          <a:p>
            <a:pPr marL="457200" lvl="0" indent="-317500" algn="l" rtl="0">
              <a:lnSpc>
                <a:spcPct val="100000"/>
              </a:lnSpc>
              <a:spcBef>
                <a:spcPts val="0"/>
              </a:spcBef>
              <a:spcAft>
                <a:spcPts val="0"/>
              </a:spcAft>
              <a:buClr>
                <a:srgbClr val="000000"/>
              </a:buClr>
              <a:buSzPts val="1400"/>
              <a:buChar char="●"/>
            </a:pPr>
            <a:r>
              <a:rPr lang="en-US" sz="1600" dirty="0"/>
              <a:t>Grand-mean and group mean centering</a:t>
            </a:r>
            <a:endParaRPr sz="1600" dirty="0"/>
          </a:p>
          <a:p>
            <a:pPr marL="457200" lvl="0" indent="0" algn="l" rtl="0">
              <a:lnSpc>
                <a:spcPct val="100000"/>
              </a:lnSpc>
              <a:spcBef>
                <a:spcPts val="0"/>
              </a:spcBef>
              <a:spcAft>
                <a:spcPts val="0"/>
              </a:spcAft>
              <a:buNone/>
            </a:pPr>
            <a:endParaRPr sz="1600" dirty="0"/>
          </a:p>
        </p:txBody>
      </p:sp>
      <p:sp>
        <p:nvSpPr>
          <p:cNvPr id="2" name="Slide Number Placeholder 1">
            <a:extLst>
              <a:ext uri="{FF2B5EF4-FFF2-40B4-BE49-F238E27FC236}">
                <a16:creationId xmlns:a16="http://schemas.microsoft.com/office/drawing/2014/main" id="{570919EF-5F76-40E8-8D16-1DDAFBDC90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a:t>
            </a:r>
            <a:endParaRPr dirty="0"/>
          </a:p>
        </p:txBody>
      </p:sp>
      <p:sp>
        <p:nvSpPr>
          <p:cNvPr id="181" name="Google Shape;181;p28"/>
          <p:cNvSpPr txBox="1">
            <a:spLocks noGrp="1"/>
          </p:cNvSpPr>
          <p:nvPr>
            <p:ph type="body" idx="1"/>
          </p:nvPr>
        </p:nvSpPr>
        <p:spPr>
          <a:xfrm>
            <a:off x="473216" y="4206506"/>
            <a:ext cx="8253775" cy="745201"/>
          </a:xfrm>
          <a:prstGeom prst="rect">
            <a:avLst/>
          </a:prstGeom>
        </p:spPr>
        <p:txBody>
          <a:bodyPr spcFirstLastPara="1" wrap="square" lIns="91425" tIns="91425" rIns="91425" bIns="91425" anchor="t" anchorCtr="0">
            <a:noAutofit/>
          </a:bodyPr>
          <a:lstStyle/>
          <a:p>
            <a:pPr marL="0" indent="0">
              <a:spcBef>
                <a:spcPts val="1600"/>
              </a:spcBef>
              <a:buNone/>
            </a:pPr>
            <a:r>
              <a:rPr lang="en-US" sz="1200" u="sng" dirty="0">
                <a:hlinkClick r:id="rId3"/>
              </a:rPr>
              <a:t>https://www.routledge.com/Multilevel-and-Longitudinal-Modeling-with-IBM-SPSS-2nd-Edition/Heck-Thomas-Tabata/p/book/9780415817110</a:t>
            </a:r>
            <a:endParaRPr lang="en-US" sz="1200" dirty="0"/>
          </a:p>
          <a:p>
            <a:pPr marL="0" lvl="0" indent="0" algn="l" rtl="0">
              <a:spcBef>
                <a:spcPts val="1600"/>
              </a:spcBef>
              <a:spcAft>
                <a:spcPts val="1600"/>
              </a:spcAft>
              <a:buNone/>
            </a:pPr>
            <a:endParaRPr dirty="0"/>
          </a:p>
        </p:txBody>
      </p:sp>
      <p:pic>
        <p:nvPicPr>
          <p:cNvPr id="7" name="Google Shape;176;p27">
            <a:extLst>
              <a:ext uri="{FF2B5EF4-FFF2-40B4-BE49-F238E27FC236}">
                <a16:creationId xmlns:a16="http://schemas.microsoft.com/office/drawing/2014/main" id="{5851BF4C-50E3-461D-86A0-871780BB35A4}"/>
              </a:ext>
            </a:extLst>
          </p:cNvPr>
          <p:cNvPicPr preferRelativeResize="0"/>
          <p:nvPr/>
        </p:nvPicPr>
        <p:blipFill>
          <a:blip r:embed="rId4">
            <a:alphaModFix/>
          </a:blip>
          <a:stretch>
            <a:fillRect/>
          </a:stretch>
        </p:blipFill>
        <p:spPr>
          <a:xfrm>
            <a:off x="1511085" y="1623275"/>
            <a:ext cx="2397785" cy="2809240"/>
          </a:xfrm>
          <a:prstGeom prst="rect">
            <a:avLst/>
          </a:prstGeom>
          <a:noFill/>
          <a:ln>
            <a:noFill/>
          </a:ln>
        </p:spPr>
      </p:pic>
      <p:pic>
        <p:nvPicPr>
          <p:cNvPr id="8" name="Google Shape;177;p27">
            <a:extLst>
              <a:ext uri="{FF2B5EF4-FFF2-40B4-BE49-F238E27FC236}">
                <a16:creationId xmlns:a16="http://schemas.microsoft.com/office/drawing/2014/main" id="{8F9DFAB0-8352-42CA-9FB2-65FE6B3ECCF7}"/>
              </a:ext>
            </a:extLst>
          </p:cNvPr>
          <p:cNvPicPr preferRelativeResize="0"/>
          <p:nvPr/>
        </p:nvPicPr>
        <p:blipFill>
          <a:blip r:embed="rId5">
            <a:alphaModFix/>
          </a:blip>
          <a:stretch>
            <a:fillRect/>
          </a:stretch>
        </p:blipFill>
        <p:spPr>
          <a:xfrm>
            <a:off x="5437406" y="1623856"/>
            <a:ext cx="2395447" cy="2809240"/>
          </a:xfrm>
          <a:prstGeom prst="rect">
            <a:avLst/>
          </a:prstGeom>
          <a:noFill/>
          <a:ln>
            <a:noFill/>
          </a:ln>
        </p:spPr>
      </p:pic>
      <p:sp>
        <p:nvSpPr>
          <p:cNvPr id="9" name="Google Shape;178;p27">
            <a:extLst>
              <a:ext uri="{FF2B5EF4-FFF2-40B4-BE49-F238E27FC236}">
                <a16:creationId xmlns:a16="http://schemas.microsoft.com/office/drawing/2014/main" id="{C155499D-B773-490B-BB6A-442452192A02}"/>
              </a:ext>
            </a:extLst>
          </p:cNvPr>
          <p:cNvSpPr txBox="1"/>
          <p:nvPr/>
        </p:nvSpPr>
        <p:spPr>
          <a:xfrm>
            <a:off x="597090" y="1254205"/>
            <a:ext cx="4243800" cy="37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b="1" dirty="0">
                <a:solidFill>
                  <a:schemeClr val="accent1"/>
                </a:solidFill>
                <a:latin typeface="Lato"/>
                <a:ea typeface="Lato"/>
                <a:cs typeface="Lato"/>
                <a:sym typeface="Lato"/>
              </a:rPr>
              <a:t>Level 1</a:t>
            </a:r>
            <a:r>
              <a:rPr lang="en" sz="1300" dirty="0">
                <a:solidFill>
                  <a:schemeClr val="accent1"/>
                </a:solidFill>
                <a:latin typeface="Lato"/>
                <a:ea typeface="Lato"/>
                <a:cs typeface="Lato"/>
                <a:sym typeface="Lato"/>
              </a:rPr>
              <a:t> : Lowest level (usually defined by the individuals) </a:t>
            </a:r>
            <a:endParaRPr sz="1300" dirty="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endParaRPr dirty="0">
              <a:latin typeface="Lato"/>
              <a:ea typeface="Lato"/>
              <a:cs typeface="Lato"/>
              <a:sym typeface="Lato"/>
            </a:endParaRPr>
          </a:p>
        </p:txBody>
      </p:sp>
      <p:sp>
        <p:nvSpPr>
          <p:cNvPr id="10" name="Google Shape;179;p27">
            <a:extLst>
              <a:ext uri="{FF2B5EF4-FFF2-40B4-BE49-F238E27FC236}">
                <a16:creationId xmlns:a16="http://schemas.microsoft.com/office/drawing/2014/main" id="{F6066CE9-338E-4191-A05B-D9B308D7FC23}"/>
              </a:ext>
            </a:extLst>
          </p:cNvPr>
          <p:cNvSpPr txBox="1"/>
          <p:nvPr/>
        </p:nvSpPr>
        <p:spPr>
          <a:xfrm>
            <a:off x="5095980" y="1238398"/>
            <a:ext cx="30783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solidFill>
                  <a:srgbClr val="666666"/>
                </a:solidFill>
                <a:latin typeface="Lato"/>
                <a:ea typeface="Lato"/>
                <a:cs typeface="Lato"/>
                <a:sym typeface="Lato"/>
              </a:rPr>
              <a:t>Level 2 </a:t>
            </a:r>
            <a:r>
              <a:rPr lang="en" sz="1300" dirty="0">
                <a:solidFill>
                  <a:srgbClr val="666666"/>
                </a:solidFill>
                <a:latin typeface="Lato"/>
                <a:ea typeface="Lato"/>
                <a:cs typeface="Lato"/>
                <a:sym typeface="Lato"/>
              </a:rPr>
              <a:t>: School level </a:t>
            </a:r>
            <a:endParaRPr sz="1300" dirty="0">
              <a:solidFill>
                <a:srgbClr val="666666"/>
              </a:solidFill>
              <a:latin typeface="Lato"/>
              <a:ea typeface="Lato"/>
              <a:cs typeface="Lato"/>
              <a:sym typeface="Lato"/>
            </a:endParaRPr>
          </a:p>
        </p:txBody>
      </p:sp>
      <p:sp>
        <p:nvSpPr>
          <p:cNvPr id="11" name="Google Shape;180;p27">
            <a:extLst>
              <a:ext uri="{FF2B5EF4-FFF2-40B4-BE49-F238E27FC236}">
                <a16:creationId xmlns:a16="http://schemas.microsoft.com/office/drawing/2014/main" id="{CABEFCA0-6615-42BE-A5B8-2AF496C28B53}"/>
              </a:ext>
            </a:extLst>
          </p:cNvPr>
          <p:cNvSpPr/>
          <p:nvPr/>
        </p:nvSpPr>
        <p:spPr>
          <a:xfrm>
            <a:off x="3424502" y="3286685"/>
            <a:ext cx="1669595" cy="6919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50" dirty="0">
                <a:solidFill>
                  <a:srgbClr val="666666"/>
                </a:solidFill>
                <a:latin typeface="Lato"/>
                <a:ea typeface="Lato"/>
                <a:cs typeface="Lato"/>
                <a:sym typeface="Lato"/>
              </a:rPr>
              <a:t>Including higher order group membership for each of the 6,871 students</a:t>
            </a:r>
            <a:r>
              <a:rPr lang="en" sz="1050" dirty="0"/>
              <a:t> </a:t>
            </a:r>
            <a:endParaRPr sz="1050" dirty="0"/>
          </a:p>
        </p:txBody>
      </p:sp>
      <p:sp>
        <p:nvSpPr>
          <p:cNvPr id="12" name="Google Shape;181;p27">
            <a:extLst>
              <a:ext uri="{FF2B5EF4-FFF2-40B4-BE49-F238E27FC236}">
                <a16:creationId xmlns:a16="http://schemas.microsoft.com/office/drawing/2014/main" id="{8587F4D5-1540-41A7-962C-F56E199116BD}"/>
              </a:ext>
            </a:extLst>
          </p:cNvPr>
          <p:cNvSpPr/>
          <p:nvPr/>
        </p:nvSpPr>
        <p:spPr>
          <a:xfrm>
            <a:off x="7159903" y="3113213"/>
            <a:ext cx="1678325" cy="7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50" dirty="0">
                <a:solidFill>
                  <a:srgbClr val="666666"/>
                </a:solidFill>
                <a:latin typeface="Lato"/>
                <a:ea typeface="Lato"/>
                <a:cs typeface="Lato"/>
                <a:sym typeface="Lato"/>
              </a:rPr>
              <a:t>Data of all 419 schools, including school identifier and aggregated data from Level 1 file</a:t>
            </a:r>
            <a:endParaRPr sz="11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Sample size</a:t>
            </a:r>
            <a:endParaRPr dirty="0"/>
          </a:p>
        </p:txBody>
      </p:sp>
      <p:sp>
        <p:nvSpPr>
          <p:cNvPr id="169" name="Google Shape;169;p26"/>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 dirty="0"/>
              <a:t>Multilevel models are data demanding. Adequate sample sizes are needed at each level to ensure sufficient power to detect effects (Heck, Thomas, &amp; Tabata, 2013, p.5)</a:t>
            </a:r>
          </a:p>
          <a:p>
            <a:pPr marL="285750" indent="-285750"/>
            <a:endParaRPr lang="en" sz="500" dirty="0"/>
          </a:p>
          <a:p>
            <a:pPr marL="285750" indent="-285750"/>
            <a:r>
              <a:rPr lang="en" dirty="0"/>
              <a:t>Typically, the minimum sample size refers to the highest level in the data hierarchy (O'Dwyer &amp; Parker, 2014, p.7)</a:t>
            </a:r>
          </a:p>
          <a:p>
            <a:pPr marL="742950" lvl="1" indent="-285750"/>
            <a:r>
              <a:rPr lang="en" dirty="0"/>
              <a:t>Number of schools</a:t>
            </a:r>
          </a:p>
          <a:p>
            <a:pPr marL="742950" lvl="1" indent="-285750"/>
            <a:endParaRPr lang="en" dirty="0"/>
          </a:p>
          <a:p>
            <a:pPr marL="285750" indent="-285750"/>
            <a:r>
              <a:rPr lang="en" dirty="0"/>
              <a:t>Guideline for sample-size requirements?</a:t>
            </a:r>
          </a:p>
          <a:p>
            <a:pPr marL="742950" lvl="1" indent="-285750"/>
            <a:r>
              <a:rPr lang="en-US" dirty="0"/>
              <a:t>Models with fewer than 20–25 groups may not provide accurate estimates of the regression coefficients and their standard errors, or of the variance components and their standard errors (</a:t>
            </a:r>
            <a:r>
              <a:rPr lang="en-US" dirty="0" err="1"/>
              <a:t>O'Dwyer</a:t>
            </a:r>
            <a:r>
              <a:rPr lang="en-US" dirty="0"/>
              <a:t> &amp; Parker, 2014, p.7)</a:t>
            </a:r>
          </a:p>
          <a:p>
            <a:pPr marL="742950" lvl="1" indent="-285750"/>
            <a:endParaRPr lang="en" dirty="0"/>
          </a:p>
          <a:p>
            <a:pPr marL="285750" indent="-285750"/>
            <a:endParaRPr sz="500" dirty="0"/>
          </a:p>
        </p:txBody>
      </p:sp>
      <p:sp>
        <p:nvSpPr>
          <p:cNvPr id="2" name="Slide Number Placeholder 1">
            <a:extLst>
              <a:ext uri="{FF2B5EF4-FFF2-40B4-BE49-F238E27FC236}">
                <a16:creationId xmlns:a16="http://schemas.microsoft.com/office/drawing/2014/main" id="{31ED14CF-53AB-4D4A-B433-B297D72A3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Missing Data</a:t>
            </a:r>
            <a:endParaRPr/>
          </a:p>
        </p:txBody>
      </p:sp>
      <p:sp>
        <p:nvSpPr>
          <p:cNvPr id="175" name="Google Shape;175;p27"/>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 dirty="0"/>
              <a:t>Users should be careful about imputing values for Level 2 variables within the large dataset that contains missing values (Heck, Thomas, &amp; Tabata, 2013, p.26)</a:t>
            </a:r>
          </a:p>
          <a:p>
            <a:pPr marL="742950" lvl="1" indent="-285750"/>
            <a:r>
              <a:rPr lang="en" dirty="0"/>
              <a:t>Imputation routine will borrow information from similar individuals who are not in the same group</a:t>
            </a:r>
          </a:p>
          <a:p>
            <a:pPr marL="742950" lvl="1" indent="-285750"/>
            <a:r>
              <a:rPr lang="en" dirty="0"/>
              <a:t>If data are missing at the group level for individuals in the data set, we must ensure that the same value is imputed for the group variables for all individuals within the group</a:t>
            </a:r>
          </a:p>
          <a:p>
            <a:pPr marL="457200" lvl="1" indent="0">
              <a:buNone/>
            </a:pPr>
            <a:endParaRPr sz="1000" dirty="0"/>
          </a:p>
        </p:txBody>
      </p:sp>
      <p:sp>
        <p:nvSpPr>
          <p:cNvPr id="2" name="Slide Number Placeholder 1">
            <a:extLst>
              <a:ext uri="{FF2B5EF4-FFF2-40B4-BE49-F238E27FC236}">
                <a16:creationId xmlns:a16="http://schemas.microsoft.com/office/drawing/2014/main" id="{C3B383E3-C409-45F0-8CCE-C2ACBCBAF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p:nvPr/>
        </p:nvSpPr>
        <p:spPr>
          <a:xfrm>
            <a:off x="5789050" y="3715325"/>
            <a:ext cx="2957100" cy="136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Example: Match files SPSS procedure</a:t>
            </a:r>
            <a:endParaRPr sz="1300">
              <a:latin typeface="Lato"/>
              <a:ea typeface="Lato"/>
              <a:cs typeface="Lato"/>
              <a:sym typeface="Lato"/>
            </a:endParaRPr>
          </a:p>
        </p:txBody>
      </p:sp>
      <p:sp>
        <p:nvSpPr>
          <p:cNvPr id="193" name="Google Shape;193;p29"/>
          <p:cNvSpPr txBox="1">
            <a:spLocks noGrp="1"/>
          </p:cNvSpPr>
          <p:nvPr>
            <p:ph type="title"/>
          </p:nvPr>
        </p:nvSpPr>
        <p:spPr>
          <a:xfrm>
            <a:off x="729450" y="586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Five primary procedures </a:t>
            </a:r>
            <a:endParaRPr/>
          </a:p>
        </p:txBody>
      </p:sp>
      <p:sp>
        <p:nvSpPr>
          <p:cNvPr id="194" name="Google Shape;194;p29"/>
          <p:cNvSpPr txBox="1">
            <a:spLocks noGrp="1"/>
          </p:cNvSpPr>
          <p:nvPr>
            <p:ph type="body" idx="1"/>
          </p:nvPr>
        </p:nvSpPr>
        <p:spPr>
          <a:xfrm>
            <a:off x="729450" y="1241776"/>
            <a:ext cx="7688700" cy="2473550"/>
          </a:xfrm>
          <a:prstGeom prst="rect">
            <a:avLst/>
          </a:prstGeom>
        </p:spPr>
        <p:txBody>
          <a:bodyPr spcFirstLastPara="1" wrap="square" lIns="91425" tIns="91425" rIns="91425" bIns="91425" anchor="t" anchorCtr="0">
            <a:noAutofit/>
          </a:bodyPr>
          <a:lstStyle/>
          <a:p>
            <a:pPr marL="0" lvl="0" indent="0">
              <a:lnSpc>
                <a:spcPct val="150000"/>
              </a:lnSpc>
              <a:spcAft>
                <a:spcPts val="0"/>
              </a:spcAft>
              <a:buNone/>
            </a:pPr>
            <a:r>
              <a:rPr lang="en-US" sz="1300" b="1" dirty="0"/>
              <a:t>RECODE</a:t>
            </a:r>
            <a:r>
              <a:rPr lang="en-US" sz="1300" dirty="0"/>
              <a:t> : changes, rearranges, or consolidates the values of an existing variable</a:t>
            </a:r>
          </a:p>
          <a:p>
            <a:pPr marL="0" lvl="0" indent="0">
              <a:lnSpc>
                <a:spcPct val="150000"/>
              </a:lnSpc>
              <a:spcAft>
                <a:spcPts val="0"/>
              </a:spcAft>
              <a:buNone/>
            </a:pPr>
            <a:r>
              <a:rPr lang="en-US" sz="1300" b="1" dirty="0"/>
              <a:t>COMPUTE</a:t>
            </a:r>
            <a:r>
              <a:rPr lang="en-US" sz="1300" dirty="0"/>
              <a:t> : creates new numeric variables/modifies the values of existing string or numeric variables</a:t>
            </a:r>
          </a:p>
          <a:p>
            <a:pPr marL="0" lvl="0" indent="0">
              <a:lnSpc>
                <a:spcPct val="150000"/>
              </a:lnSpc>
              <a:spcBef>
                <a:spcPts val="500"/>
              </a:spcBef>
              <a:spcAft>
                <a:spcPts val="0"/>
              </a:spcAft>
              <a:buNone/>
            </a:pPr>
            <a:r>
              <a:rPr lang="en-US" sz="1300" b="1" dirty="0"/>
              <a:t>MATCH FILES</a:t>
            </a:r>
            <a:r>
              <a:rPr lang="en-US" sz="1300" dirty="0"/>
              <a:t> : combines variables from IBM SPSS-format data files</a:t>
            </a:r>
          </a:p>
          <a:p>
            <a:pPr marL="0" lvl="0" indent="0">
              <a:lnSpc>
                <a:spcPct val="150000"/>
              </a:lnSpc>
              <a:spcBef>
                <a:spcPts val="500"/>
              </a:spcBef>
              <a:spcAft>
                <a:spcPts val="0"/>
              </a:spcAft>
              <a:buNone/>
            </a:pPr>
            <a:r>
              <a:rPr lang="en-US" sz="1300" b="1" dirty="0"/>
              <a:t>AGGREGATE</a:t>
            </a:r>
            <a:r>
              <a:rPr lang="en-US" sz="1300" dirty="0"/>
              <a:t> : aggregates groups of cases in the active data set into single cases and creates a new aggregated file or creates new variables in the active data set that contain aggregated data. The values of one or more variables in the active data set define the case groups</a:t>
            </a:r>
          </a:p>
        </p:txBody>
      </p:sp>
      <p:sp>
        <p:nvSpPr>
          <p:cNvPr id="196" name="Google Shape;196;p29"/>
          <p:cNvSpPr txBox="1"/>
          <p:nvPr/>
        </p:nvSpPr>
        <p:spPr>
          <a:xfrm>
            <a:off x="7567401" y="4397075"/>
            <a:ext cx="1178749" cy="5358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latin typeface="Lato"/>
                <a:ea typeface="Lato"/>
                <a:cs typeface="Lato"/>
                <a:sym typeface="Lato"/>
              </a:rPr>
              <a:t>SPSS </a:t>
            </a:r>
            <a:r>
              <a:rPr lang="en" sz="900" dirty="0" smtClean="0">
                <a:latin typeface="Lato"/>
                <a:ea typeface="Lato"/>
                <a:cs typeface="Lato"/>
                <a:sym typeface="Lato"/>
              </a:rPr>
              <a:t>ver.26</a:t>
            </a:r>
          </a:p>
          <a:p>
            <a:pPr marL="0" lvl="0" indent="0" algn="l" rtl="0">
              <a:spcBef>
                <a:spcPts val="0"/>
              </a:spcBef>
              <a:spcAft>
                <a:spcPts val="0"/>
              </a:spcAft>
              <a:buNone/>
            </a:pPr>
            <a:r>
              <a:rPr lang="en-US" sz="900" dirty="0">
                <a:latin typeface="Lato"/>
                <a:ea typeface="Lato"/>
                <a:cs typeface="Lato"/>
                <a:sym typeface="Lato"/>
              </a:rPr>
              <a:t>&lt;</a:t>
            </a:r>
            <a:r>
              <a:rPr lang="en-US" sz="900" dirty="0" smtClean="0">
                <a:latin typeface="Lato"/>
                <a:ea typeface="Lato"/>
                <a:cs typeface="Lato"/>
                <a:sym typeface="Lato"/>
              </a:rPr>
              <a:t>Click for hyperlink</a:t>
            </a:r>
            <a:endParaRPr sz="900" dirty="0">
              <a:latin typeface="Lato"/>
              <a:ea typeface="Lato"/>
              <a:cs typeface="Lato"/>
              <a:sym typeface="Lato"/>
            </a:endParaRPr>
          </a:p>
        </p:txBody>
      </p:sp>
      <p:sp>
        <p:nvSpPr>
          <p:cNvPr id="2" name="Rectangle 1">
            <a:extLst>
              <a:ext uri="{FF2B5EF4-FFF2-40B4-BE49-F238E27FC236}">
                <a16:creationId xmlns:a16="http://schemas.microsoft.com/office/drawing/2014/main" id="{93346D1F-CE0A-4325-8846-2D17077A02CF}"/>
              </a:ext>
            </a:extLst>
          </p:cNvPr>
          <p:cNvSpPr/>
          <p:nvPr/>
        </p:nvSpPr>
        <p:spPr>
          <a:xfrm>
            <a:off x="729450" y="3238784"/>
            <a:ext cx="4572000" cy="953081"/>
          </a:xfrm>
          <a:prstGeom prst="rect">
            <a:avLst/>
          </a:prstGeom>
        </p:spPr>
        <p:txBody>
          <a:bodyPr>
            <a:spAutoFit/>
          </a:bodyPr>
          <a:lstStyle/>
          <a:p>
            <a:pPr marL="0" lvl="0" indent="0">
              <a:lnSpc>
                <a:spcPct val="150000"/>
              </a:lnSpc>
              <a:spcBef>
                <a:spcPts val="500"/>
              </a:spcBef>
              <a:spcAft>
                <a:spcPts val="500"/>
              </a:spcAft>
              <a:buNone/>
            </a:pPr>
            <a:r>
              <a:rPr lang="en-US" sz="1300" b="1" dirty="0">
                <a:solidFill>
                  <a:schemeClr val="accent1"/>
                </a:solidFill>
                <a:latin typeface="Lato" panose="020B0604020202020204" charset="0"/>
              </a:rPr>
              <a:t>VARSTOCASES</a:t>
            </a:r>
            <a:r>
              <a:rPr lang="en-US" sz="1300" dirty="0">
                <a:solidFill>
                  <a:schemeClr val="accent1"/>
                </a:solidFill>
                <a:latin typeface="Lato" panose="020B0604020202020204" charset="0"/>
              </a:rPr>
              <a:t> : restructure complex data structures into a data file in which those measurements are organized into separate rows of a single column</a:t>
            </a:r>
          </a:p>
        </p:txBody>
      </p:sp>
      <p:pic>
        <p:nvPicPr>
          <p:cNvPr id="10" name="Google Shape;196;p29" title="Heck_ch2_merge.mp4">
            <a:hlinkClick r:id="rId3"/>
          </p:cNvPr>
          <p:cNvPicPr preferRelativeResize="0"/>
          <p:nvPr/>
        </p:nvPicPr>
        <p:blipFill>
          <a:blip r:embed="rId4">
            <a:alphaModFix/>
          </a:blip>
          <a:stretch>
            <a:fillRect/>
          </a:stretch>
        </p:blipFill>
        <p:spPr>
          <a:xfrm>
            <a:off x="5947275" y="4069336"/>
            <a:ext cx="1620126" cy="943549"/>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28730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E9E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94300" y="416850"/>
            <a:ext cx="7527000" cy="753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t>Today’s Journey</a:t>
            </a:r>
            <a:endParaRPr sz="3200"/>
          </a:p>
        </p:txBody>
      </p:sp>
      <p:sp>
        <p:nvSpPr>
          <p:cNvPr id="93" name="Google Shape;93;p14"/>
          <p:cNvSpPr txBox="1"/>
          <p:nvPr/>
        </p:nvSpPr>
        <p:spPr>
          <a:xfrm>
            <a:off x="730100" y="1612525"/>
            <a:ext cx="7455900" cy="334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accent1"/>
              </a:buClr>
              <a:buSzPts val="2400"/>
              <a:buFont typeface="Lato"/>
              <a:buAutoNum type="arabicPeriod"/>
            </a:pPr>
            <a:r>
              <a:rPr lang="en" sz="2400" dirty="0">
                <a:solidFill>
                  <a:schemeClr val="accent1"/>
                </a:solidFill>
                <a:latin typeface="Lato"/>
                <a:ea typeface="Lato"/>
                <a:cs typeface="Lato"/>
                <a:sym typeface="Lato"/>
              </a:rPr>
              <a:t>Introduction to </a:t>
            </a:r>
            <a:r>
              <a:rPr lang="en-US" sz="2400" dirty="0">
                <a:solidFill>
                  <a:schemeClr val="accent1"/>
                </a:solidFill>
                <a:latin typeface="Lato"/>
                <a:ea typeface="Lato"/>
                <a:cs typeface="Lato"/>
                <a:sym typeface="Lato"/>
              </a:rPr>
              <a:t>Hierarchical Linear Model</a:t>
            </a:r>
            <a:endParaRPr lang="en" sz="2400" dirty="0">
              <a:solidFill>
                <a:schemeClr val="accent1"/>
              </a:solidFill>
              <a:latin typeface="Lato"/>
              <a:ea typeface="Lato"/>
              <a:cs typeface="Lato"/>
              <a:sym typeface="Lato"/>
            </a:endParaRPr>
          </a:p>
          <a:p>
            <a:pPr marL="457200" lvl="0" indent="-381000" algn="l" rtl="0">
              <a:spcBef>
                <a:spcPts val="0"/>
              </a:spcBef>
              <a:spcAft>
                <a:spcPts val="0"/>
              </a:spcAft>
              <a:buClr>
                <a:schemeClr val="accent1"/>
              </a:buClr>
              <a:buSzPts val="2400"/>
              <a:buFont typeface="Lato"/>
              <a:buAutoNum type="arabicPeriod"/>
            </a:pPr>
            <a:endParaRPr lang="en" sz="2400" dirty="0">
              <a:solidFill>
                <a:schemeClr val="accent1"/>
              </a:solidFill>
              <a:latin typeface="Lato"/>
              <a:ea typeface="Lato"/>
              <a:cs typeface="Lato"/>
              <a:sym typeface="Lato"/>
            </a:endParaRPr>
          </a:p>
          <a:p>
            <a:pPr marL="457200" lvl="0" indent="-381000">
              <a:buClr>
                <a:schemeClr val="accent1"/>
              </a:buClr>
              <a:buSzPts val="2400"/>
              <a:buFont typeface="Lato"/>
              <a:buAutoNum type="arabicPeriod"/>
            </a:pPr>
            <a:r>
              <a:rPr lang="en" sz="2400" dirty="0">
                <a:solidFill>
                  <a:schemeClr val="accent1"/>
                </a:solidFill>
                <a:latin typeface="Lato"/>
                <a:ea typeface="Lato"/>
                <a:cs typeface="Lato"/>
                <a:sym typeface="Lato"/>
              </a:rPr>
              <a:t>Preparing Data for </a:t>
            </a:r>
            <a:r>
              <a:rPr lang="en-US" sz="2400" dirty="0">
                <a:solidFill>
                  <a:schemeClr val="accent1"/>
                </a:solidFill>
                <a:latin typeface="Lato"/>
                <a:ea typeface="Lato"/>
                <a:cs typeface="Lato"/>
                <a:sym typeface="Lato"/>
              </a:rPr>
              <a:t>Hierarchical Linear Model</a:t>
            </a:r>
            <a:endParaRPr lang="en" sz="2400" dirty="0">
              <a:solidFill>
                <a:schemeClr val="accent1"/>
              </a:solidFill>
              <a:latin typeface="Lato"/>
              <a:ea typeface="Lato"/>
              <a:cs typeface="Lato"/>
              <a:sym typeface="Lato"/>
            </a:endParaRPr>
          </a:p>
          <a:p>
            <a:pPr marL="457200" lvl="0" indent="-381000" algn="l" rtl="0">
              <a:spcBef>
                <a:spcPts val="0"/>
              </a:spcBef>
              <a:spcAft>
                <a:spcPts val="0"/>
              </a:spcAft>
              <a:buClr>
                <a:schemeClr val="accent1"/>
              </a:buClr>
              <a:buSzPts val="2400"/>
              <a:buFont typeface="Lato"/>
              <a:buAutoNum type="arabicPeriod"/>
            </a:pPr>
            <a:endParaRPr lang="en" sz="2400" dirty="0">
              <a:solidFill>
                <a:schemeClr val="accent1"/>
              </a:solidFill>
              <a:latin typeface="Lato"/>
              <a:ea typeface="Lato"/>
              <a:cs typeface="Lato"/>
              <a:sym typeface="Lato"/>
            </a:endParaRPr>
          </a:p>
          <a:p>
            <a:pPr marL="457200" lvl="0" indent="-381000" algn="l" rtl="0">
              <a:spcBef>
                <a:spcPts val="0"/>
              </a:spcBef>
              <a:spcAft>
                <a:spcPts val="0"/>
              </a:spcAft>
              <a:buClr>
                <a:schemeClr val="accent1"/>
              </a:buClr>
              <a:buSzPts val="2400"/>
              <a:buFont typeface="Lato"/>
              <a:buAutoNum type="arabicPeriod"/>
            </a:pPr>
            <a:r>
              <a:rPr lang="en" sz="2400" dirty="0">
                <a:solidFill>
                  <a:schemeClr val="accent1"/>
                </a:solidFill>
                <a:latin typeface="Lato"/>
                <a:ea typeface="Lato"/>
                <a:cs typeface="Lato"/>
                <a:sym typeface="Lato"/>
              </a:rPr>
              <a:t>Application of a Basic Two-Level Multilevel Regression Model</a:t>
            </a:r>
            <a:endParaRPr sz="2400" dirty="0">
              <a:solidFill>
                <a:schemeClr val="accent1"/>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6B3DC0D4-21D1-4D05-AFCB-2D4795D66A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73217" y="300707"/>
            <a:ext cx="825377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Compute Standardized &amp; Unstandardized Coefficients </a:t>
            </a:r>
            <a:endParaRPr dirty="0"/>
          </a:p>
        </p:txBody>
      </p:sp>
      <p:sp>
        <p:nvSpPr>
          <p:cNvPr id="202" name="Google Shape;202;p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Goal:</a:t>
            </a:r>
            <a:endParaRPr sz="1400" dirty="0"/>
          </a:p>
          <a:p>
            <a:pPr marL="914400" lvl="1" indent="-311150" algn="l" rtl="0">
              <a:spcBef>
                <a:spcPts val="0"/>
              </a:spcBef>
              <a:spcAft>
                <a:spcPts val="0"/>
              </a:spcAft>
              <a:buSzPts val="1300"/>
              <a:buChar char="○"/>
            </a:pPr>
            <a:r>
              <a:rPr lang="en" sz="1300" dirty="0"/>
              <a:t>Make the interpretation of intercept easier. (The intercept is interpreted as the expected value of the outcome variable, when all explanatory variables have the value zero.)</a:t>
            </a:r>
            <a:endParaRPr sz="1300" dirty="0"/>
          </a:p>
          <a:p>
            <a:pPr marL="914400" lvl="1" indent="-311150" algn="l" rtl="0">
              <a:spcBef>
                <a:spcPts val="0"/>
              </a:spcBef>
              <a:spcAft>
                <a:spcPts val="0"/>
              </a:spcAft>
              <a:buSzPts val="1300"/>
              <a:buChar char="○"/>
            </a:pPr>
            <a:r>
              <a:rPr lang="en" sz="1300" dirty="0"/>
              <a:t>Perform a transformation of the X-variables that make ‘zero’ a legitimate, observable value</a:t>
            </a:r>
            <a:endParaRPr sz="1300" dirty="0"/>
          </a:p>
          <a:p>
            <a:pPr marL="457200" lvl="0" indent="-317500" algn="l" rtl="0">
              <a:spcBef>
                <a:spcPts val="0"/>
              </a:spcBef>
              <a:spcAft>
                <a:spcPts val="0"/>
              </a:spcAft>
              <a:buSzPts val="1400"/>
              <a:buChar char="●"/>
            </a:pPr>
            <a:r>
              <a:rPr lang="en" sz="1400" dirty="0"/>
              <a:t>Rationality &amp; Advantages</a:t>
            </a:r>
            <a:endParaRPr sz="1400" dirty="0"/>
          </a:p>
          <a:p>
            <a:pPr marL="914400" lvl="1" indent="-311150" algn="l" rtl="0">
              <a:spcBef>
                <a:spcPts val="0"/>
              </a:spcBef>
              <a:spcAft>
                <a:spcPts val="0"/>
              </a:spcAft>
              <a:buSzPts val="1300"/>
              <a:buChar char="○"/>
            </a:pPr>
            <a:r>
              <a:rPr lang="en" sz="1300" dirty="0"/>
              <a:t>Linear transformations of the explanatory variables do not change the essence of the regression estimates.</a:t>
            </a:r>
            <a:endParaRPr sz="1300" dirty="0"/>
          </a:p>
          <a:p>
            <a:pPr marL="457200" lvl="0" indent="-317500" algn="l" rtl="0">
              <a:spcBef>
                <a:spcPts val="0"/>
              </a:spcBef>
              <a:spcAft>
                <a:spcPts val="0"/>
              </a:spcAft>
              <a:buSzPts val="1400"/>
              <a:buChar char="●"/>
            </a:pPr>
            <a:r>
              <a:rPr lang="en" sz="1400" dirty="0"/>
              <a:t>Process</a:t>
            </a:r>
            <a:endParaRPr sz="1400" dirty="0"/>
          </a:p>
          <a:p>
            <a:pPr marL="914400" lvl="1" indent="-311150" algn="l" rtl="0">
              <a:spcBef>
                <a:spcPts val="0"/>
              </a:spcBef>
              <a:spcAft>
                <a:spcPts val="0"/>
              </a:spcAft>
              <a:buSzPts val="1300"/>
              <a:buChar char="○"/>
            </a:pPr>
            <a:r>
              <a:rPr lang="en" sz="1300" dirty="0"/>
              <a:t>Centering</a:t>
            </a:r>
            <a:endParaRPr sz="1300" dirty="0"/>
          </a:p>
          <a:p>
            <a:pPr marL="914400" lvl="1" indent="-311150" algn="l" rtl="0">
              <a:spcBef>
                <a:spcPts val="0"/>
              </a:spcBef>
              <a:spcAft>
                <a:spcPts val="0"/>
              </a:spcAft>
              <a:buSzPts val="1300"/>
              <a:buChar char="○"/>
            </a:pPr>
            <a:r>
              <a:rPr lang="en" sz="1300" dirty="0"/>
              <a:t>Standardization</a:t>
            </a:r>
            <a:endParaRPr sz="1300" dirty="0"/>
          </a:p>
          <a:p>
            <a:pPr marL="457200" lvl="0" indent="-317500" algn="l" rtl="0">
              <a:spcBef>
                <a:spcPts val="0"/>
              </a:spcBef>
              <a:spcAft>
                <a:spcPts val="0"/>
              </a:spcAft>
              <a:buSzPts val="1400"/>
              <a:buChar char="●"/>
            </a:pPr>
            <a:r>
              <a:rPr lang="en" sz="1400" dirty="0"/>
              <a:t>Interpretation:</a:t>
            </a:r>
            <a:endParaRPr sz="1400" dirty="0"/>
          </a:p>
          <a:p>
            <a:pPr marL="914400" lvl="1" indent="-311150" algn="l" rtl="0">
              <a:spcBef>
                <a:spcPts val="0"/>
              </a:spcBef>
              <a:spcAft>
                <a:spcPts val="0"/>
              </a:spcAft>
              <a:buSzPts val="1300"/>
              <a:buChar char="○"/>
            </a:pPr>
            <a:r>
              <a:rPr lang="en" sz="1300" dirty="0"/>
              <a:t>The expected variances for the ‘average’ subject</a:t>
            </a:r>
            <a:endParaRPr sz="1300" dirty="0"/>
          </a:p>
          <a:p>
            <a:pPr marL="457200" lvl="0" indent="-317500" algn="l" rtl="0">
              <a:spcBef>
                <a:spcPts val="0"/>
              </a:spcBef>
              <a:spcAft>
                <a:spcPts val="0"/>
              </a:spcAft>
              <a:buSzPts val="1400"/>
              <a:buChar char="●"/>
            </a:pPr>
            <a:r>
              <a:rPr lang="en" sz="1400" dirty="0"/>
              <a:t>Extension</a:t>
            </a:r>
            <a:endParaRPr sz="1400" dirty="0"/>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Calculating Standardized Coefficients </a:t>
            </a:r>
            <a:endParaRPr dirty="0"/>
          </a:p>
        </p:txBody>
      </p:sp>
      <p:pic>
        <p:nvPicPr>
          <p:cNvPr id="208" name="Google Shape;208;p31"/>
          <p:cNvPicPr preferRelativeResize="0"/>
          <p:nvPr/>
        </p:nvPicPr>
        <p:blipFill>
          <a:blip r:embed="rId3">
            <a:alphaModFix/>
          </a:blip>
          <a:stretch>
            <a:fillRect/>
          </a:stretch>
        </p:blipFill>
        <p:spPr>
          <a:xfrm>
            <a:off x="706488" y="2021681"/>
            <a:ext cx="4701331" cy="2852769"/>
          </a:xfrm>
          <a:prstGeom prst="rect">
            <a:avLst/>
          </a:prstGeom>
          <a:noFill/>
          <a:ln>
            <a:noFill/>
          </a:ln>
        </p:spPr>
      </p:pic>
      <p:sp>
        <p:nvSpPr>
          <p:cNvPr id="209" name="Google Shape;209;p31"/>
          <p:cNvSpPr txBox="1"/>
          <p:nvPr/>
        </p:nvSpPr>
        <p:spPr>
          <a:xfrm>
            <a:off x="7099475" y="4543250"/>
            <a:ext cx="15213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10" name="Google Shape;210;p31"/>
          <p:cNvPicPr preferRelativeResize="0"/>
          <p:nvPr/>
        </p:nvPicPr>
        <p:blipFill rotWithShape="1">
          <a:blip r:embed="rId4">
            <a:alphaModFix/>
          </a:blip>
          <a:srcRect/>
          <a:stretch/>
        </p:blipFill>
        <p:spPr>
          <a:xfrm>
            <a:off x="504563" y="1280307"/>
            <a:ext cx="4981785" cy="655650"/>
          </a:xfrm>
          <a:prstGeom prst="rect">
            <a:avLst/>
          </a:prstGeom>
          <a:noFill/>
          <a:ln>
            <a:solidFill>
              <a:schemeClr val="accent1"/>
            </a:solidFill>
          </a:ln>
        </p:spPr>
      </p:pic>
      <p:sp>
        <p:nvSpPr>
          <p:cNvPr id="3" name="Rectangle 2"/>
          <p:cNvSpPr/>
          <p:nvPr/>
        </p:nvSpPr>
        <p:spPr>
          <a:xfrm>
            <a:off x="5927464" y="1194100"/>
            <a:ext cx="2693311" cy="334915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smtClean="0">
                <a:solidFill>
                  <a:schemeClr val="accent1"/>
                </a:solidFill>
                <a:latin typeface="Lato" panose="020B0604020202020204" charset="0"/>
                <a:cs typeface="Lato" panose="020B0604020202020204" charset="0"/>
              </a:rPr>
              <a:t>If the goal of analysis is to compare parameter estimates from different samples to each other</a:t>
            </a:r>
            <a:r>
              <a:rPr lang="en-US" sz="1200" dirty="0" smtClean="0">
                <a:solidFill>
                  <a:schemeClr val="accent1"/>
                </a:solidFill>
                <a:latin typeface="Lato" panose="020B0604020202020204" charset="0"/>
                <a:cs typeface="Lato" panose="020B0604020202020204" charset="0"/>
                <a:sym typeface="Wingdings" panose="05000000000000000000" pitchFamily="2" charset="2"/>
              </a:rPr>
              <a:t> </a:t>
            </a:r>
            <a:r>
              <a:rPr lang="en-US" sz="1200" b="1" dirty="0" smtClean="0">
                <a:solidFill>
                  <a:schemeClr val="accent1"/>
                </a:solidFill>
                <a:latin typeface="Lato" panose="020B0604020202020204" charset="0"/>
                <a:cs typeface="Lato" panose="020B0604020202020204" charset="0"/>
                <a:sym typeface="Wingdings" panose="05000000000000000000" pitchFamily="2" charset="2"/>
              </a:rPr>
              <a:t>use unstandardized</a:t>
            </a:r>
            <a:r>
              <a:rPr lang="en-US" sz="1200" b="1" dirty="0" smtClean="0">
                <a:solidFill>
                  <a:schemeClr val="accent1"/>
                </a:solidFill>
                <a:latin typeface="Lato" panose="020B0604020202020204" charset="0"/>
                <a:cs typeface="Lato" panose="020B0604020202020204" charset="0"/>
              </a:rPr>
              <a:t> </a:t>
            </a:r>
          </a:p>
          <a:p>
            <a:endParaRPr lang="en-US" sz="1200" dirty="0" smtClean="0">
              <a:solidFill>
                <a:schemeClr val="accent1"/>
              </a:solidFill>
              <a:latin typeface="Lato" panose="020B0604020202020204" charset="0"/>
              <a:cs typeface="Lato" panose="020B0604020202020204" charset="0"/>
            </a:endParaRPr>
          </a:p>
          <a:p>
            <a:pPr marL="171450" indent="-171450">
              <a:buFont typeface="Arial" panose="020B0604020202020204" pitchFamily="34" charset="0"/>
              <a:buChar char="•"/>
            </a:pPr>
            <a:r>
              <a:rPr lang="en-US" sz="1200" dirty="0" smtClean="0">
                <a:solidFill>
                  <a:schemeClr val="accent1"/>
                </a:solidFill>
                <a:latin typeface="Lato" panose="020B0604020202020204" charset="0"/>
                <a:cs typeface="Lato" panose="020B0604020202020204" charset="0"/>
              </a:rPr>
              <a:t>Standardize </a:t>
            </a:r>
            <a:r>
              <a:rPr lang="en-US" sz="1200" b="1" dirty="0" smtClean="0">
                <a:solidFill>
                  <a:schemeClr val="accent1"/>
                </a:solidFill>
                <a:latin typeface="Lato" panose="020B0604020202020204" charset="0"/>
                <a:cs typeface="Lato" panose="020B0604020202020204" charset="0"/>
              </a:rPr>
              <a:t>before</a:t>
            </a:r>
            <a:r>
              <a:rPr lang="en-US" sz="1200" dirty="0" smtClean="0">
                <a:solidFill>
                  <a:schemeClr val="accent1"/>
                </a:solidFill>
                <a:latin typeface="Lato" panose="020B0604020202020204" charset="0"/>
                <a:cs typeface="Lato" panose="020B0604020202020204" charset="0"/>
              </a:rPr>
              <a:t> putting them into the multilevel analysis (careful with changes in estimates of the variance, </a:t>
            </a:r>
            <a:r>
              <a:rPr lang="en-US" sz="1200" i="1" dirty="0" smtClean="0">
                <a:solidFill>
                  <a:schemeClr val="accent1"/>
                </a:solidFill>
                <a:latin typeface="Lato" panose="020B0604020202020204" charset="0"/>
                <a:cs typeface="Lato" panose="020B0604020202020204" charset="0"/>
              </a:rPr>
              <a:t>SE</a:t>
            </a:r>
            <a:r>
              <a:rPr lang="en-US" sz="1200" dirty="0" smtClean="0">
                <a:solidFill>
                  <a:schemeClr val="accent1"/>
                </a:solidFill>
                <a:latin typeface="Lato" panose="020B0604020202020204" charset="0"/>
                <a:cs typeface="Lato" panose="020B0604020202020204" charset="0"/>
              </a:rPr>
              <a:t>)</a:t>
            </a:r>
          </a:p>
          <a:p>
            <a:endParaRPr lang="en-US" sz="1200" dirty="0" smtClean="0">
              <a:solidFill>
                <a:schemeClr val="accent1"/>
              </a:solidFill>
              <a:latin typeface="Lato" panose="020B0604020202020204" charset="0"/>
              <a:cs typeface="Lato" panose="020B0604020202020204" charset="0"/>
            </a:endParaRPr>
          </a:p>
          <a:p>
            <a:pPr marL="171450" indent="-171450">
              <a:buFont typeface="Arial" panose="020B0604020202020204" pitchFamily="34" charset="0"/>
              <a:buChar char="•"/>
            </a:pPr>
            <a:r>
              <a:rPr lang="en-US" sz="1200" dirty="0" smtClean="0">
                <a:solidFill>
                  <a:schemeClr val="accent1"/>
                </a:solidFill>
                <a:latin typeface="Lato" panose="020B0604020202020204" charset="0"/>
                <a:cs typeface="Lato" panose="020B0604020202020204" charset="0"/>
              </a:rPr>
              <a:t>Or derive the standardized regression coefficients from the unstandardized coefficients </a:t>
            </a:r>
          </a:p>
          <a:p>
            <a:endParaRPr lang="en-US" sz="1200" dirty="0">
              <a:solidFill>
                <a:schemeClr val="accent1"/>
              </a:solidFill>
              <a:latin typeface="Lato" panose="020B0604020202020204" charset="0"/>
              <a:cs typeface="Lato" panose="020B0604020202020204" charset="0"/>
            </a:endParaRPr>
          </a:p>
          <a:p>
            <a:pPr marL="171450" indent="-171450">
              <a:buFont typeface="Arial" panose="020B0604020202020204" pitchFamily="34" charset="0"/>
              <a:buChar char="•"/>
            </a:pPr>
            <a:r>
              <a:rPr lang="en-US" sz="1200" dirty="0" smtClean="0">
                <a:solidFill>
                  <a:schemeClr val="accent1"/>
                </a:solidFill>
                <a:latin typeface="Lato" panose="020B0604020202020204" charset="0"/>
                <a:cs typeface="Lato" panose="020B0604020202020204" charset="0"/>
              </a:rPr>
              <a:t>Table 2.4 compares using standardized variables and standardized regression coefficients </a:t>
            </a:r>
            <a:endParaRPr lang="en-US" sz="1200" dirty="0">
              <a:solidFill>
                <a:schemeClr val="accent1"/>
              </a:solidFill>
              <a:latin typeface="Lato" panose="020B0604020202020204" charset="0"/>
              <a:cs typeface="Lato" panose="020B0604020202020204" charset="0"/>
            </a:endParaRPr>
          </a:p>
        </p:txBody>
      </p:sp>
      <p:cxnSp>
        <p:nvCxnSpPr>
          <p:cNvPr id="5" name="Straight Arrow Connector 4"/>
          <p:cNvCxnSpPr/>
          <p:nvPr/>
        </p:nvCxnSpPr>
        <p:spPr>
          <a:xfrm flipH="1" flipV="1">
            <a:off x="5314278" y="1807286"/>
            <a:ext cx="699247" cy="13339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7"/>
          <p:cNvSpPr txBox="1"/>
          <p:nvPr/>
        </p:nvSpPr>
        <p:spPr>
          <a:xfrm>
            <a:off x="5927464" y="4722607"/>
            <a:ext cx="2693311" cy="246221"/>
          </a:xfrm>
          <a:prstGeom prst="rect">
            <a:avLst/>
          </a:prstGeom>
          <a:noFill/>
        </p:spPr>
        <p:txBody>
          <a:bodyPr wrap="square" rtlCol="0">
            <a:spAutoFit/>
          </a:bodyPr>
          <a:lstStyle/>
          <a:p>
            <a:r>
              <a:rPr lang="en-US" sz="1000" dirty="0" err="1">
                <a:latin typeface="Lato" panose="020B0604020202020204" charset="0"/>
                <a:cs typeface="Lato" panose="020B0604020202020204" charset="0"/>
              </a:rPr>
              <a:t>Hox</a:t>
            </a:r>
            <a:r>
              <a:rPr lang="en-US" sz="1000" dirty="0">
                <a:latin typeface="Lato" panose="020B0604020202020204" charset="0"/>
                <a:cs typeface="Lato" panose="020B0604020202020204" charset="0"/>
              </a:rPr>
              <a:t>, </a:t>
            </a:r>
            <a:r>
              <a:rPr lang="en-US" sz="1000" dirty="0" err="1" smtClean="0">
                <a:latin typeface="Lato" panose="020B0604020202020204" charset="0"/>
                <a:cs typeface="Lato" panose="020B0604020202020204" charset="0"/>
              </a:rPr>
              <a:t>Moerbeek</a:t>
            </a:r>
            <a:r>
              <a:rPr lang="en-US" sz="1000" dirty="0">
                <a:latin typeface="Lato" panose="020B0604020202020204" charset="0"/>
                <a:cs typeface="Lato" panose="020B0604020202020204" charset="0"/>
              </a:rPr>
              <a:t>, </a:t>
            </a:r>
            <a:r>
              <a:rPr lang="en-US" sz="1000" dirty="0" smtClean="0">
                <a:latin typeface="Lato" panose="020B0604020202020204" charset="0"/>
                <a:cs typeface="Lato" panose="020B0604020202020204" charset="0"/>
              </a:rPr>
              <a:t>Van </a:t>
            </a:r>
            <a:r>
              <a:rPr lang="en-US" sz="1000" dirty="0">
                <a:latin typeface="Lato" panose="020B0604020202020204" charset="0"/>
                <a:cs typeface="Lato" panose="020B0604020202020204" charset="0"/>
              </a:rPr>
              <a:t>de </a:t>
            </a:r>
            <a:r>
              <a:rPr lang="en-US" sz="1000" dirty="0" err="1" smtClean="0">
                <a:latin typeface="Lato" panose="020B0604020202020204" charset="0"/>
                <a:cs typeface="Lato" panose="020B0604020202020204" charset="0"/>
              </a:rPr>
              <a:t>Schoot</a:t>
            </a:r>
            <a:r>
              <a:rPr lang="en-US" sz="1000" dirty="0" smtClean="0">
                <a:latin typeface="Lato" panose="020B0604020202020204" charset="0"/>
                <a:cs typeface="Lato" panose="020B0604020202020204" charset="0"/>
              </a:rPr>
              <a:t> </a:t>
            </a:r>
            <a:r>
              <a:rPr lang="en-US" sz="1000" dirty="0">
                <a:latin typeface="Lato" panose="020B0604020202020204" charset="0"/>
                <a:cs typeface="Lato" panose="020B0604020202020204" charset="0"/>
              </a:rPr>
              <a:t>(2010</a:t>
            </a:r>
            <a:r>
              <a:rPr lang="en-US" sz="1000" dirty="0" smtClean="0">
                <a:latin typeface="Lato" panose="020B0604020202020204" charset="0"/>
                <a:cs typeface="Lato" panose="020B0604020202020204" charset="0"/>
              </a:rPr>
              <a:t>)</a:t>
            </a:r>
            <a:endParaRPr lang="en-US" sz="1000" dirty="0">
              <a:latin typeface="Lato" panose="020B0604020202020204" charset="0"/>
              <a:cs typeface="Lato" panose="020B0604020202020204" charset="0"/>
            </a:endParaRPr>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Grand-mean Centering</a:t>
            </a:r>
            <a:endParaRPr dirty="0"/>
          </a:p>
        </p:txBody>
      </p:sp>
      <p:sp>
        <p:nvSpPr>
          <p:cNvPr id="216" name="Google Shape;216;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Grand-mean centering (i.e., where the grand mean is subtracted from individuals’ levels of family income) often facilitates the interpretation of a multilevel model since it results in an intercept that can be interpreted as the expected value of Y when the predictor is at its grand-mean value (0). The standard deviation, however, remains in the original metric. </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Grand-mean  v.s. Group-mean centering</a:t>
            </a:r>
            <a:endParaRPr/>
          </a:p>
          <a:p>
            <a:pPr marL="0" lvl="0" indent="0" algn="l" rtl="0">
              <a:spcBef>
                <a:spcPts val="0"/>
              </a:spcBef>
              <a:spcAft>
                <a:spcPts val="0"/>
              </a:spcAft>
              <a:buNone/>
            </a:pPr>
            <a:endParaRPr/>
          </a:p>
        </p:txBody>
      </p:sp>
      <p:sp>
        <p:nvSpPr>
          <p:cNvPr id="222" name="Google Shape;222;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Grand-mean Centering</a:t>
            </a:r>
            <a:r>
              <a:rPr lang="en" dirty="0"/>
              <a:t>: the overall or grand mean is subtracted from all values of a variable.</a:t>
            </a:r>
            <a:endParaRPr dirty="0"/>
          </a:p>
          <a:p>
            <a:pPr marL="0" lvl="0" indent="0" algn="l" rtl="0">
              <a:spcBef>
                <a:spcPts val="1600"/>
              </a:spcBef>
              <a:spcAft>
                <a:spcPts val="0"/>
              </a:spcAft>
              <a:buClr>
                <a:schemeClr val="dk1"/>
              </a:buClr>
              <a:buSzPts val="1100"/>
              <a:buFont typeface="Arial"/>
              <a:buNone/>
            </a:pPr>
            <a:r>
              <a:rPr lang="en" b="1" dirty="0"/>
              <a:t>Group-mean Centering</a:t>
            </a:r>
            <a:r>
              <a:rPr lang="en" dirty="0"/>
              <a:t>: the group means are subtracted from the corresponding individual scores.</a:t>
            </a:r>
            <a:endParaRPr dirty="0"/>
          </a:p>
          <a:p>
            <a:pPr marL="0" lvl="0" indent="0" algn="l" rtl="0">
              <a:spcBef>
                <a:spcPts val="1600"/>
              </a:spcBef>
              <a:spcAft>
                <a:spcPts val="1600"/>
              </a:spcAft>
              <a:buClr>
                <a:schemeClr val="dk1"/>
              </a:buClr>
              <a:buSzPts val="1100"/>
              <a:buFont typeface="Arial"/>
              <a:buNone/>
            </a:pPr>
            <a:r>
              <a:rPr lang="en" dirty="0"/>
              <a:t>As Raudenbush and Bryk (2002) suggest, it often desirable to group-mean center a predictor if the focus of the analysis is on producing an unbiased estimate of the within-group (Level 1) effect, since group-mean centering results in a Level 2 mean that is unadjusted for the Level 1 predictor. </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methods for centering</a:t>
            </a:r>
            <a:endParaRPr/>
          </a:p>
        </p:txBody>
      </p:sp>
      <p:pic>
        <p:nvPicPr>
          <p:cNvPr id="229" name="Google Shape;229;p34"/>
          <p:cNvPicPr preferRelativeResize="0"/>
          <p:nvPr/>
        </p:nvPicPr>
        <p:blipFill rotWithShape="1">
          <a:blip r:embed="rId3">
            <a:alphaModFix/>
          </a:blip>
          <a:srcRect b="51695"/>
          <a:stretch/>
        </p:blipFill>
        <p:spPr>
          <a:xfrm>
            <a:off x="1565000" y="1537601"/>
            <a:ext cx="6240550" cy="2717774"/>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of a Basic Two-Level Multilevel Regression Model</a:t>
            </a:r>
            <a:endParaRPr/>
          </a:p>
        </p:txBody>
      </p:sp>
      <p:sp>
        <p:nvSpPr>
          <p:cNvPr id="236" name="Google Shape;236;p35"/>
          <p:cNvSpPr txBox="1">
            <a:spLocks noGrp="1"/>
          </p:cNvSpPr>
          <p:nvPr>
            <p:ph type="subTitle" idx="1"/>
          </p:nvPr>
        </p:nvSpPr>
        <p:spPr>
          <a:xfrm>
            <a:off x="724950" y="3161525"/>
            <a:ext cx="3300900" cy="9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 how to build a multilevel regression model &amp; how to do in SPSS</a:t>
            </a:r>
            <a:endParaRPr/>
          </a:p>
        </p:txBody>
      </p:sp>
      <p:sp>
        <p:nvSpPr>
          <p:cNvPr id="237" name="Google Shape;237;p3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Building a Two-Level Model</a:t>
            </a:r>
            <a:endParaRPr/>
          </a:p>
          <a:p>
            <a:pPr marL="457200" lvl="0" indent="-311150" algn="l" rtl="0">
              <a:spcBef>
                <a:spcPts val="0"/>
              </a:spcBef>
              <a:spcAft>
                <a:spcPts val="0"/>
              </a:spcAft>
              <a:buSzPts val="1300"/>
              <a:buChar char="●"/>
            </a:pPr>
            <a:r>
              <a:rPr lang="en"/>
              <a:t>Building a Multilevel Model with IBM SPSS MIXED</a:t>
            </a:r>
            <a:endParaRPr/>
          </a:p>
          <a:p>
            <a:pPr marL="457200" lvl="0" indent="-311150" algn="l" rtl="0">
              <a:spcBef>
                <a:spcPts val="0"/>
              </a:spcBef>
              <a:spcAft>
                <a:spcPts val="0"/>
              </a:spcAft>
              <a:buSzPts val="1300"/>
              <a:buChar char="●"/>
            </a:pPr>
            <a:r>
              <a:rPr lang="en"/>
              <a:t>Analysis method</a:t>
            </a: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00466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727650" y="601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a Two-Level Model </a:t>
            </a:r>
            <a:r>
              <a:rPr lang="en" sz="1300"/>
              <a:t>(Heck, Thomas, &amp; Tabata, 2013)</a:t>
            </a:r>
            <a:endParaRPr sz="1300"/>
          </a:p>
        </p:txBody>
      </p:sp>
      <p:sp>
        <p:nvSpPr>
          <p:cNvPr id="243" name="Google Shape;243;p36"/>
          <p:cNvSpPr txBox="1">
            <a:spLocks noGrp="1"/>
          </p:cNvSpPr>
          <p:nvPr>
            <p:ph type="body" idx="1"/>
          </p:nvPr>
        </p:nvSpPr>
        <p:spPr>
          <a:xfrm>
            <a:off x="268450" y="1441200"/>
            <a:ext cx="8687100" cy="345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dirty="0"/>
              <a:t>RQ: Is there a relationship between students’ SES background and their achievement levels in math?</a:t>
            </a:r>
            <a:endParaRPr sz="1500" b="1" dirty="0"/>
          </a:p>
          <a:p>
            <a:pPr marL="0" lvl="0" indent="0" algn="l" rtl="0">
              <a:lnSpc>
                <a:spcPct val="100000"/>
              </a:lnSpc>
              <a:spcBef>
                <a:spcPts val="1600"/>
              </a:spcBef>
              <a:spcAft>
                <a:spcPts val="0"/>
              </a:spcAft>
              <a:buNone/>
            </a:pPr>
            <a:endParaRPr dirty="0"/>
          </a:p>
          <a:p>
            <a:pPr marL="457200" lvl="0" indent="0" algn="l" rtl="0">
              <a:spcBef>
                <a:spcPts val="1600"/>
              </a:spcBef>
              <a:spcAft>
                <a:spcPts val="0"/>
              </a:spcAft>
              <a:buNone/>
            </a:pPr>
            <a:r>
              <a:rPr lang="en" sz="1300" dirty="0"/>
              <a:t>                     Intercept: the expected math achievement score for a student whose SES is 0</a:t>
            </a:r>
            <a:endParaRPr sz="1300" dirty="0"/>
          </a:p>
          <a:p>
            <a:pPr marL="457200" lvl="0" indent="0" algn="l" rtl="0">
              <a:spcBef>
                <a:spcPts val="1600"/>
              </a:spcBef>
              <a:spcAft>
                <a:spcPts val="0"/>
              </a:spcAft>
              <a:buNone/>
            </a:pPr>
            <a:r>
              <a:rPr lang="en" sz="1300" dirty="0"/>
              <a:t>                                       Slope coefficient: the expected change in math achievement for a 1 unit change in SES</a:t>
            </a:r>
            <a:endParaRPr sz="1300" dirty="0"/>
          </a:p>
          <a:p>
            <a:pPr marL="0" lvl="0" indent="0" algn="l" rtl="0">
              <a:spcBef>
                <a:spcPts val="1600"/>
              </a:spcBef>
              <a:spcAft>
                <a:spcPts val="0"/>
              </a:spcAft>
              <a:buNone/>
            </a:pPr>
            <a:endParaRPr dirty="0"/>
          </a:p>
          <a:p>
            <a:pPr marL="457200" lvl="0" indent="0" algn="l" rtl="0">
              <a:spcBef>
                <a:spcPts val="1600"/>
              </a:spcBef>
              <a:spcAft>
                <a:spcPts val="0"/>
              </a:spcAft>
              <a:buNone/>
            </a:pPr>
            <a:endParaRPr dirty="0"/>
          </a:p>
          <a:p>
            <a:pPr marL="457200" lvl="0" indent="0" algn="l" rtl="0">
              <a:spcBef>
                <a:spcPts val="0"/>
              </a:spcBef>
              <a:spcAft>
                <a:spcPts val="1600"/>
              </a:spcAft>
              <a:buNone/>
            </a:pPr>
            <a:endParaRPr dirty="0"/>
          </a:p>
        </p:txBody>
      </p:sp>
      <p:pic>
        <p:nvPicPr>
          <p:cNvPr id="244" name="Google Shape;244;p36"/>
          <p:cNvPicPr preferRelativeResize="0"/>
          <p:nvPr/>
        </p:nvPicPr>
        <p:blipFill>
          <a:blip r:embed="rId3">
            <a:alphaModFix/>
          </a:blip>
          <a:stretch>
            <a:fillRect/>
          </a:stretch>
        </p:blipFill>
        <p:spPr>
          <a:xfrm>
            <a:off x="1236925" y="1967125"/>
            <a:ext cx="1975754" cy="296725"/>
          </a:xfrm>
          <a:prstGeom prst="rect">
            <a:avLst/>
          </a:prstGeom>
          <a:noFill/>
          <a:ln>
            <a:noFill/>
          </a:ln>
        </p:spPr>
      </p:pic>
      <p:pic>
        <p:nvPicPr>
          <p:cNvPr id="245" name="Google Shape;245;p36"/>
          <p:cNvPicPr preferRelativeResize="0"/>
          <p:nvPr/>
        </p:nvPicPr>
        <p:blipFill>
          <a:blip r:embed="rId4">
            <a:alphaModFix/>
          </a:blip>
          <a:stretch>
            <a:fillRect/>
          </a:stretch>
        </p:blipFill>
        <p:spPr>
          <a:xfrm>
            <a:off x="727638" y="3178238"/>
            <a:ext cx="5095875" cy="1514475"/>
          </a:xfrm>
          <a:prstGeom prst="rect">
            <a:avLst/>
          </a:prstGeom>
          <a:noFill/>
          <a:ln>
            <a:noFill/>
          </a:ln>
        </p:spPr>
      </p:pic>
      <mc:AlternateContent xmlns:mc="http://schemas.openxmlformats.org/markup-compatibility/2006">
        <mc:Choice xmlns:a14="http://schemas.microsoft.com/office/drawing/2010/main" Requires="a14">
          <p:sp>
            <p:nvSpPr>
              <p:cNvPr id="246" name="Google Shape;246;p36"/>
              <p:cNvSpPr txBox="1"/>
              <p:nvPr/>
            </p:nvSpPr>
            <p:spPr>
              <a:xfrm>
                <a:off x="5895150" y="3275100"/>
                <a:ext cx="3060300" cy="1685700"/>
              </a:xfrm>
              <a:prstGeom prst="rect">
                <a:avLst/>
              </a:prstGeom>
              <a:noFill/>
              <a:ln>
                <a:noFill/>
              </a:ln>
            </p:spPr>
            <p:txBody>
              <a:bodyPr spcFirstLastPara="1" wrap="square" lIns="91425" tIns="91425" rIns="91425" bIns="91425" anchor="t" anchorCtr="0">
                <a:noAutofit/>
              </a:bodyPr>
              <a:lstStyle/>
              <a:p>
                <a:pPr lvl="0"/>
                <a14:m>
                  <m:oMath xmlns:m="http://schemas.openxmlformats.org/officeDocument/2006/math">
                    <m:sSub>
                      <m:sSubPr>
                        <m:ctrlPr>
                          <a:rPr lang="en-US" sz="1300" i="1" dirty="0">
                            <a:solidFill>
                              <a:srgbClr val="666666"/>
                            </a:solidFill>
                            <a:latin typeface="Cambria Math" panose="02040503050406030204" pitchFamily="18" charset="0"/>
                            <a:sym typeface="Lato"/>
                          </a:rPr>
                        </m:ctrlPr>
                      </m:sSubPr>
                      <m:e>
                        <m:acc>
                          <m:accPr>
                            <m:chr m:val="̂"/>
                            <m:ctrlPr>
                              <a:rPr lang="en-US" sz="1300" i="1" dirty="0">
                                <a:solidFill>
                                  <a:srgbClr val="666666"/>
                                </a:solidFill>
                                <a:latin typeface="Cambria Math" panose="02040503050406030204" pitchFamily="18" charset="0"/>
                                <a:sym typeface="Lato"/>
                              </a:rPr>
                            </m:ctrlPr>
                          </m:accPr>
                          <m:e>
                            <m:r>
                              <a:rPr lang="en-US" sz="1300" i="1" dirty="0">
                                <a:solidFill>
                                  <a:srgbClr val="666666"/>
                                </a:solidFill>
                                <a:latin typeface="Cambria Math" panose="02040503050406030204" pitchFamily="18" charset="0"/>
                                <a:sym typeface="Lato"/>
                              </a:rPr>
                              <m:t>𝑌</m:t>
                            </m:r>
                          </m:e>
                        </m:acc>
                      </m:e>
                      <m:sub>
                        <m:r>
                          <a:rPr lang="en-US" sz="1300" i="1" dirty="0">
                            <a:solidFill>
                              <a:srgbClr val="666666"/>
                            </a:solidFill>
                            <a:latin typeface="Cambria Math" panose="02040503050406030204" pitchFamily="18" charset="0"/>
                            <a:sym typeface="Lato"/>
                          </a:rPr>
                          <m:t>𝑖</m:t>
                        </m:r>
                      </m:sub>
                    </m:sSub>
                  </m:oMath>
                </a14:m>
                <a:r>
                  <a:rPr lang="en" sz="1300" dirty="0" smtClean="0">
                    <a:solidFill>
                      <a:srgbClr val="666666"/>
                    </a:solidFill>
                    <a:latin typeface="Lato"/>
                    <a:ea typeface="Lato"/>
                    <a:cs typeface="Lato"/>
                    <a:sym typeface="Lato"/>
                  </a:rPr>
                  <a:t> </a:t>
                </a:r>
                <a:r>
                  <a:rPr lang="en" sz="1300" dirty="0">
                    <a:solidFill>
                      <a:srgbClr val="666666"/>
                    </a:solidFill>
                    <a:latin typeface="Lato"/>
                    <a:ea typeface="Lato"/>
                    <a:cs typeface="Lato"/>
                    <a:sym typeface="Lato"/>
                  </a:rPr>
                  <a:t>= 57.598+4.255*SES</a:t>
                </a:r>
                <a:endParaRPr sz="1300" dirty="0">
                  <a:solidFill>
                    <a:srgbClr val="666666"/>
                  </a:solidFill>
                  <a:latin typeface="Lato"/>
                  <a:ea typeface="Lato"/>
                  <a:cs typeface="Lato"/>
                  <a:sym typeface="Lato"/>
                </a:endParaRPr>
              </a:p>
              <a:p>
                <a:pPr marL="0" lvl="0" indent="0" algn="l" rtl="0">
                  <a:spcBef>
                    <a:spcPts val="0"/>
                  </a:spcBef>
                  <a:spcAft>
                    <a:spcPts val="0"/>
                  </a:spcAft>
                  <a:buNone/>
                </a:pPr>
                <a:endParaRPr sz="1300" dirty="0">
                  <a:solidFill>
                    <a:srgbClr val="666666"/>
                  </a:solidFill>
                  <a:latin typeface="Lato"/>
                  <a:ea typeface="Lato"/>
                  <a:cs typeface="Lato"/>
                  <a:sym typeface="Lato"/>
                </a:endParaRPr>
              </a:p>
              <a:p>
                <a:pPr marL="0" lvl="0" indent="0" algn="l" rtl="0">
                  <a:spcBef>
                    <a:spcPts val="0"/>
                  </a:spcBef>
                  <a:spcAft>
                    <a:spcPts val="0"/>
                  </a:spcAft>
                  <a:buNone/>
                </a:pPr>
                <a:r>
                  <a:rPr lang="en" sz="1300" i="1" dirty="0">
                    <a:solidFill>
                      <a:srgbClr val="666666"/>
                    </a:solidFill>
                    <a:latin typeface="Lato"/>
                    <a:ea typeface="Lato"/>
                    <a:cs typeface="Lato"/>
                    <a:sym typeface="Lato"/>
                  </a:rPr>
                  <a:t>On average, as students SES goes up by 1 SD, the predicted student test score would be expected to increase by 4.255 points to </a:t>
                </a:r>
                <a:r>
                  <a:rPr lang="en" sz="1300" i="1" dirty="0" smtClean="0">
                    <a:solidFill>
                      <a:srgbClr val="666666"/>
                    </a:solidFill>
                    <a:latin typeface="Lato"/>
                    <a:ea typeface="Lato"/>
                    <a:cs typeface="Lato"/>
                    <a:sym typeface="Lato"/>
                  </a:rPr>
                  <a:t>62.053</a:t>
                </a:r>
                <a:endParaRPr sz="1300" i="1" dirty="0">
                  <a:solidFill>
                    <a:srgbClr val="666666"/>
                  </a:solidFill>
                  <a:latin typeface="Lato"/>
                  <a:ea typeface="Lato"/>
                  <a:cs typeface="Lato"/>
                  <a:sym typeface="Lato"/>
                </a:endParaRPr>
              </a:p>
            </p:txBody>
          </p:sp>
        </mc:Choice>
        <mc:Fallback>
          <p:sp>
            <p:nvSpPr>
              <p:cNvPr id="246" name="Google Shape;246;p36"/>
              <p:cNvSpPr txBox="1">
                <a:spLocks noRot="1" noChangeAspect="1" noMove="1" noResize="1" noEditPoints="1" noAdjustHandles="1" noChangeArrowheads="1" noChangeShapeType="1" noTextEdit="1"/>
              </p:cNvSpPr>
              <p:nvPr/>
            </p:nvSpPr>
            <p:spPr>
              <a:xfrm>
                <a:off x="5895150" y="3275100"/>
                <a:ext cx="3060300" cy="1685700"/>
              </a:xfrm>
              <a:prstGeom prst="rect">
                <a:avLst/>
              </a:prstGeom>
              <a:blipFill>
                <a:blip r:embed="rId5"/>
                <a:stretch>
                  <a:fillRect l="-199"/>
                </a:stretch>
              </a:blipFill>
              <a:ln>
                <a:noFill/>
              </a:ln>
            </p:spPr>
            <p:txBody>
              <a:bodyPr/>
              <a:lstStyle/>
              <a:p>
                <a:r>
                  <a:rPr lang="en-US">
                    <a:noFill/>
                  </a:rPr>
                  <a:t> </a:t>
                </a:r>
              </a:p>
            </p:txBody>
          </p:sp>
        </mc:Fallback>
      </mc:AlternateContent>
      <p:sp>
        <p:nvSpPr>
          <p:cNvPr id="247" name="Google Shape;247;p36"/>
          <p:cNvSpPr/>
          <p:nvPr/>
        </p:nvSpPr>
        <p:spPr>
          <a:xfrm>
            <a:off x="2156225" y="4099100"/>
            <a:ext cx="5055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p:nvPr/>
        </p:nvSpPr>
        <p:spPr>
          <a:xfrm>
            <a:off x="2156225" y="4305250"/>
            <a:ext cx="5055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019574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729450" y="6099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a Two-Level Model</a:t>
            </a:r>
            <a:endParaRPr/>
          </a:p>
        </p:txBody>
      </p:sp>
      <p:pic>
        <p:nvPicPr>
          <p:cNvPr id="254" name="Google Shape;254;p37"/>
          <p:cNvPicPr preferRelativeResize="0"/>
          <p:nvPr/>
        </p:nvPicPr>
        <p:blipFill>
          <a:blip r:embed="rId3">
            <a:alphaModFix/>
          </a:blip>
          <a:stretch>
            <a:fillRect/>
          </a:stretch>
        </p:blipFill>
        <p:spPr>
          <a:xfrm>
            <a:off x="4572000" y="1318650"/>
            <a:ext cx="3410173" cy="2261100"/>
          </a:xfrm>
          <a:prstGeom prst="rect">
            <a:avLst/>
          </a:prstGeom>
          <a:noFill/>
          <a:ln>
            <a:noFill/>
          </a:ln>
        </p:spPr>
      </p:pic>
      <p:pic>
        <p:nvPicPr>
          <p:cNvPr id="255" name="Google Shape;255;p37"/>
          <p:cNvPicPr preferRelativeResize="0"/>
          <p:nvPr/>
        </p:nvPicPr>
        <p:blipFill>
          <a:blip r:embed="rId4">
            <a:alphaModFix/>
          </a:blip>
          <a:stretch>
            <a:fillRect/>
          </a:stretch>
        </p:blipFill>
        <p:spPr>
          <a:xfrm>
            <a:off x="533225" y="1391325"/>
            <a:ext cx="3632000" cy="2142825"/>
          </a:xfrm>
          <a:prstGeom prst="rect">
            <a:avLst/>
          </a:prstGeom>
          <a:noFill/>
          <a:ln>
            <a:noFill/>
          </a:ln>
        </p:spPr>
      </p:pic>
      <p:sp>
        <p:nvSpPr>
          <p:cNvPr id="256" name="Google Shape;256;p37"/>
          <p:cNvSpPr txBox="1"/>
          <p:nvPr/>
        </p:nvSpPr>
        <p:spPr>
          <a:xfrm>
            <a:off x="4788375" y="3579750"/>
            <a:ext cx="33465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SES-achievement slopes in six schools </a:t>
            </a:r>
            <a:endParaRPr>
              <a:latin typeface="Lato"/>
              <a:ea typeface="Lato"/>
              <a:cs typeface="Lato"/>
              <a:sym typeface="Lato"/>
            </a:endParaRPr>
          </a:p>
        </p:txBody>
      </p:sp>
      <p:sp>
        <p:nvSpPr>
          <p:cNvPr id="257" name="Google Shape;257;p37"/>
          <p:cNvSpPr txBox="1"/>
          <p:nvPr/>
        </p:nvSpPr>
        <p:spPr>
          <a:xfrm>
            <a:off x="204475" y="3579750"/>
            <a:ext cx="37983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Fixed intercept and slope for student SES and math achievement</a:t>
            </a:r>
            <a:endParaRPr>
              <a:latin typeface="Lato"/>
              <a:ea typeface="Lato"/>
              <a:cs typeface="Lato"/>
              <a:sym typeface="Lato"/>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649563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727650" y="601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Questions &amp; Data </a:t>
            </a:r>
            <a:endParaRPr sz="1300"/>
          </a:p>
        </p:txBody>
      </p:sp>
      <p:sp>
        <p:nvSpPr>
          <p:cNvPr id="263" name="Google Shape;263;p38"/>
          <p:cNvSpPr txBox="1">
            <a:spLocks noGrp="1"/>
          </p:cNvSpPr>
          <p:nvPr>
            <p:ph type="body" idx="1"/>
          </p:nvPr>
        </p:nvSpPr>
        <p:spPr>
          <a:xfrm>
            <a:off x="727650" y="1441200"/>
            <a:ext cx="7688700" cy="3455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arenR"/>
            </a:pPr>
            <a:r>
              <a:rPr lang="en" sz="1400"/>
              <a:t>Does student math achievement vary across schools?</a:t>
            </a:r>
            <a:endParaRPr sz="1400"/>
          </a:p>
          <a:p>
            <a:pPr marL="457200" lvl="0" indent="-317500" algn="l" rtl="0">
              <a:lnSpc>
                <a:spcPct val="150000"/>
              </a:lnSpc>
              <a:spcBef>
                <a:spcPts val="0"/>
              </a:spcBef>
              <a:spcAft>
                <a:spcPts val="0"/>
              </a:spcAft>
              <a:buSzPts val="1400"/>
              <a:buAutoNum type="arabicParenR"/>
            </a:pPr>
            <a:r>
              <a:rPr lang="en" sz="1400"/>
              <a:t>Do both individual-level SES and school-level aggregate student SES influence math achievement?</a:t>
            </a:r>
            <a:endParaRPr sz="1400"/>
          </a:p>
          <a:p>
            <a:pPr marL="457200" lvl="0" indent="-317500" algn="l" rtl="0">
              <a:lnSpc>
                <a:spcPct val="150000"/>
              </a:lnSpc>
              <a:spcBef>
                <a:spcPts val="0"/>
              </a:spcBef>
              <a:spcAft>
                <a:spcPts val="0"/>
              </a:spcAft>
              <a:buSzPts val="1400"/>
              <a:buAutoNum type="arabicParenR"/>
            </a:pPr>
            <a:r>
              <a:rPr lang="en" sz="1400"/>
              <a:t>Do features of schools’ contexts and academic environments moderate the relationship between individual student SES and math achievement?</a:t>
            </a:r>
            <a:endParaRPr sz="1400"/>
          </a:p>
          <a:p>
            <a:pPr marL="0" lvl="0" indent="0" algn="l" rtl="0">
              <a:lnSpc>
                <a:spcPct val="100000"/>
              </a:lnSpc>
              <a:spcBef>
                <a:spcPts val="1600"/>
              </a:spcBef>
              <a:spcAft>
                <a:spcPts val="0"/>
              </a:spcAft>
              <a:buNone/>
            </a:pPr>
            <a:r>
              <a:rPr lang="en" sz="1400" b="1"/>
              <a:t>DATA</a:t>
            </a:r>
            <a:r>
              <a:rPr lang="en" sz="1400"/>
              <a:t>:  6,871 secondary students in 419 schools</a:t>
            </a:r>
            <a:endParaRPr sz="1400"/>
          </a:p>
          <a:p>
            <a:pPr marL="0" lvl="0" indent="457200" algn="l" rtl="0">
              <a:lnSpc>
                <a:spcPct val="100000"/>
              </a:lnSpc>
              <a:spcBef>
                <a:spcPts val="1600"/>
              </a:spcBef>
              <a:spcAft>
                <a:spcPts val="0"/>
              </a:spcAft>
              <a:buNone/>
            </a:pPr>
            <a:r>
              <a:rPr lang="en" sz="1400"/>
              <a:t>Randomly varying intercept (math achievement level)</a:t>
            </a:r>
            <a:endParaRPr sz="1400"/>
          </a:p>
          <a:p>
            <a:pPr marL="0" lvl="0" indent="457200" algn="l" rtl="0">
              <a:lnSpc>
                <a:spcPct val="100000"/>
              </a:lnSpc>
              <a:spcBef>
                <a:spcPts val="1600"/>
              </a:spcBef>
              <a:spcAft>
                <a:spcPts val="0"/>
              </a:spcAft>
              <a:buNone/>
            </a:pPr>
            <a:r>
              <a:rPr lang="en" sz="1400"/>
              <a:t>Randomly varying slope (the individual SES-math achievement relationship)</a:t>
            </a:r>
            <a:endParaRPr sz="1400"/>
          </a:p>
          <a:p>
            <a:pPr marL="0" lvl="0" indent="0" algn="l" rtl="0">
              <a:lnSpc>
                <a:spcPct val="100000"/>
              </a:lnSpc>
              <a:spcBef>
                <a:spcPts val="1600"/>
              </a:spcBef>
              <a:spcAft>
                <a:spcPts val="0"/>
              </a:spcAft>
              <a:buNone/>
            </a:pPr>
            <a:endParaRPr/>
          </a:p>
          <a:p>
            <a:pPr marL="45720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844183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727650" y="604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a Multilevel Model </a:t>
            </a:r>
            <a:r>
              <a:rPr lang="en" sz="1300"/>
              <a:t>(SPSS MIXED)</a:t>
            </a:r>
            <a:endParaRPr sz="1300"/>
          </a:p>
        </p:txBody>
      </p:sp>
      <p:sp>
        <p:nvSpPr>
          <p:cNvPr id="269" name="Google Shape;269;p39"/>
          <p:cNvSpPr txBox="1">
            <a:spLocks noGrp="1"/>
          </p:cNvSpPr>
          <p:nvPr>
            <p:ph type="body" idx="1"/>
          </p:nvPr>
        </p:nvSpPr>
        <p:spPr>
          <a:xfrm>
            <a:off x="729450" y="1337875"/>
            <a:ext cx="7688700" cy="30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Step 1: Examining Variance Components Using the Null Model 	</a:t>
            </a:r>
            <a:endParaRPr sz="1800"/>
          </a:p>
          <a:p>
            <a:pPr marL="0" lvl="0" indent="0" algn="l" rtl="0">
              <a:spcBef>
                <a:spcPts val="1600"/>
              </a:spcBef>
              <a:spcAft>
                <a:spcPts val="0"/>
              </a:spcAft>
              <a:buNone/>
            </a:pPr>
            <a:r>
              <a:rPr lang="en" sz="1800"/>
              <a:t>Step 2: Building the Individual-Level (or Level 1) Random Intercept Model </a:t>
            </a:r>
            <a:endParaRPr sz="1800"/>
          </a:p>
          <a:p>
            <a:pPr marL="0" lvl="0" indent="0" algn="l" rtl="0">
              <a:spcBef>
                <a:spcPts val="1600"/>
              </a:spcBef>
              <a:spcAft>
                <a:spcPts val="0"/>
              </a:spcAft>
              <a:buNone/>
            </a:pPr>
            <a:r>
              <a:rPr lang="en" sz="1800"/>
              <a:t>Step 3: Building the Group-Level (or Level 2) Random Intercept Model </a:t>
            </a:r>
            <a:endParaRPr sz="1800"/>
          </a:p>
          <a:p>
            <a:pPr marL="0" lvl="0" indent="0" algn="l" rtl="0">
              <a:spcBef>
                <a:spcPts val="1600"/>
              </a:spcBef>
              <a:spcAft>
                <a:spcPts val="0"/>
              </a:spcAft>
              <a:buNone/>
            </a:pPr>
            <a:r>
              <a:rPr lang="en" sz="1800"/>
              <a:t>Step 4: Adding a Randomly Varying Slope (The Random Slope and Intercept Model)     	</a:t>
            </a:r>
            <a:endParaRPr sz="1800"/>
          </a:p>
          <a:p>
            <a:pPr marL="0" lvl="0" indent="0" algn="l" rtl="0">
              <a:spcBef>
                <a:spcPts val="1600"/>
              </a:spcBef>
              <a:spcAft>
                <a:spcPts val="0"/>
              </a:spcAft>
              <a:buNone/>
            </a:pPr>
            <a:r>
              <a:rPr lang="en" sz="1800"/>
              <a:t>Step 5: Explaining Variability in the Random Slope (Mode Complex Random Slopes and Intercept Models) </a:t>
            </a:r>
            <a:endParaRPr sz="1800"/>
          </a:p>
          <a:p>
            <a:pPr marL="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177855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571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What’s </a:t>
            </a:r>
            <a:r>
              <a:rPr lang="en-US" dirty="0"/>
              <a:t>our interests?</a:t>
            </a:r>
            <a:endParaRPr dirty="0"/>
          </a:p>
        </p:txBody>
      </p:sp>
      <p:pic>
        <p:nvPicPr>
          <p:cNvPr id="99" name="Google Shape;99;p15"/>
          <p:cNvPicPr preferRelativeResize="0"/>
          <p:nvPr/>
        </p:nvPicPr>
        <p:blipFill>
          <a:blip r:embed="rId3">
            <a:alphaModFix/>
          </a:blip>
          <a:stretch>
            <a:fillRect/>
          </a:stretch>
        </p:blipFill>
        <p:spPr>
          <a:xfrm>
            <a:off x="819050" y="1352000"/>
            <a:ext cx="929125" cy="1143550"/>
          </a:xfrm>
          <a:prstGeom prst="rect">
            <a:avLst/>
          </a:prstGeom>
          <a:noFill/>
          <a:ln>
            <a:noFill/>
          </a:ln>
        </p:spPr>
      </p:pic>
      <p:sp>
        <p:nvSpPr>
          <p:cNvPr id="100" name="Google Shape;100;p15"/>
          <p:cNvSpPr txBox="1"/>
          <p:nvPr/>
        </p:nvSpPr>
        <p:spPr>
          <a:xfrm>
            <a:off x="2127175" y="1255365"/>
            <a:ext cx="5930038" cy="10193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1"/>
                </a:solidFill>
                <a:latin typeface="Lato"/>
                <a:ea typeface="Lato"/>
                <a:cs typeface="Lato"/>
                <a:sym typeface="Lato"/>
              </a:rPr>
              <a:t>Aki:</a:t>
            </a:r>
            <a:endParaRPr lang="en" b="1"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200" dirty="0">
                <a:solidFill>
                  <a:schemeClr val="accent1"/>
                </a:solidFill>
                <a:latin typeface="Lato"/>
                <a:ea typeface="Lato"/>
                <a:cs typeface="Lato"/>
                <a:sym typeface="Lato"/>
              </a:rPr>
              <a:t>To what extent does participation in an education program for out-of-school learners predict passing the equivalency test in the Philippines, controlling for both learner-level and district-level covariates?</a:t>
            </a:r>
            <a:endParaRPr sz="1200" dirty="0">
              <a:solidFill>
                <a:schemeClr val="accent1"/>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02407F8E-5254-498B-9FEC-81E4DFF7B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Google Shape;100;p15">
            <a:extLst>
              <a:ext uri="{FF2B5EF4-FFF2-40B4-BE49-F238E27FC236}">
                <a16:creationId xmlns:a16="http://schemas.microsoft.com/office/drawing/2014/main" id="{6F985D37-2A86-4094-9FE0-603285EED3B0}"/>
              </a:ext>
            </a:extLst>
          </p:cNvPr>
          <p:cNvSpPr txBox="1"/>
          <p:nvPr/>
        </p:nvSpPr>
        <p:spPr>
          <a:xfrm>
            <a:off x="2127175" y="2292518"/>
            <a:ext cx="5930038" cy="119793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1"/>
                </a:solidFill>
                <a:latin typeface="Lato"/>
                <a:ea typeface="Lato"/>
                <a:cs typeface="Lato"/>
                <a:sym typeface="Lato"/>
              </a:rPr>
              <a:t>Soojin:</a:t>
            </a:r>
            <a:endParaRPr lang="en" b="1" dirty="0">
              <a:solidFill>
                <a:schemeClr val="accent1"/>
              </a:solidFill>
              <a:latin typeface="Lato"/>
              <a:ea typeface="Lato"/>
              <a:cs typeface="Lato"/>
              <a:sym typeface="Lato"/>
            </a:endParaRPr>
          </a:p>
          <a:p>
            <a:r>
              <a:rPr lang="en-US" sz="1200" dirty="0">
                <a:solidFill>
                  <a:schemeClr val="accent1"/>
                </a:solidFill>
                <a:latin typeface="Lato" panose="020B0604020202020204" charset="0"/>
              </a:rPr>
              <a:t>Is there a relationship between teacher professional development(PD) and their job satisfaction? To what degree does teachers’ job satisfaction vary across </a:t>
            </a:r>
            <a:r>
              <a:rPr lang="en-US" sz="1200" dirty="0" smtClean="0">
                <a:solidFill>
                  <a:schemeClr val="accent1"/>
                </a:solidFill>
                <a:latin typeface="Lato" panose="020B0604020202020204" charset="0"/>
              </a:rPr>
              <a:t>schools? </a:t>
            </a:r>
          </a:p>
          <a:p>
            <a:r>
              <a:rPr lang="en-US" sz="1200" dirty="0" smtClean="0">
                <a:solidFill>
                  <a:schemeClr val="accent1"/>
                </a:solidFill>
                <a:latin typeface="Lato" panose="020B0604020202020204" charset="0"/>
              </a:rPr>
              <a:t>Do </a:t>
            </a:r>
            <a:r>
              <a:rPr lang="en-US" sz="1200" dirty="0">
                <a:solidFill>
                  <a:schemeClr val="accent1"/>
                </a:solidFill>
                <a:latin typeface="Lato" panose="020B0604020202020204" charset="0"/>
              </a:rPr>
              <a:t>school level factors-</a:t>
            </a:r>
            <a:r>
              <a:rPr lang="en-US" sz="1200" dirty="0" smtClean="0">
                <a:solidFill>
                  <a:schemeClr val="accent1"/>
                </a:solidFill>
                <a:latin typeface="Lato" panose="020B0604020202020204" charset="0"/>
              </a:rPr>
              <a:t>-administrative </a:t>
            </a:r>
            <a:r>
              <a:rPr lang="en-US" sz="1200" dirty="0">
                <a:solidFill>
                  <a:schemeClr val="accent1"/>
                </a:solidFill>
                <a:latin typeface="Lato" panose="020B0604020202020204" charset="0"/>
              </a:rPr>
              <a:t>leadership practices of principals, number of students, school climate—moderate the relationship between PD and job satisfaction?  </a:t>
            </a:r>
          </a:p>
          <a:p>
            <a:pPr marL="0" lvl="0" indent="0" algn="l" rtl="0">
              <a:lnSpc>
                <a:spcPct val="115000"/>
              </a:lnSpc>
              <a:spcBef>
                <a:spcPts val="0"/>
              </a:spcBef>
              <a:spcAft>
                <a:spcPts val="0"/>
              </a:spcAft>
              <a:buNone/>
            </a:pPr>
            <a:endParaRPr dirty="0">
              <a:solidFill>
                <a:srgbClr val="FF0000"/>
              </a:solidFill>
              <a:latin typeface="Lato"/>
              <a:ea typeface="Lato"/>
              <a:cs typeface="Lato"/>
              <a:sym typeface="Lato"/>
            </a:endParaRPr>
          </a:p>
        </p:txBody>
      </p:sp>
      <p:sp>
        <p:nvSpPr>
          <p:cNvPr id="9" name="Google Shape;100;p15">
            <a:extLst>
              <a:ext uri="{FF2B5EF4-FFF2-40B4-BE49-F238E27FC236}">
                <a16:creationId xmlns:a16="http://schemas.microsoft.com/office/drawing/2014/main" id="{9EBD6130-85BD-4D4C-A6ED-33C4BA16C1EB}"/>
              </a:ext>
            </a:extLst>
          </p:cNvPr>
          <p:cNvSpPr txBox="1"/>
          <p:nvPr/>
        </p:nvSpPr>
        <p:spPr>
          <a:xfrm>
            <a:off x="2154734" y="3766883"/>
            <a:ext cx="6679300" cy="10193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err="1">
                <a:solidFill>
                  <a:schemeClr val="accent1"/>
                </a:solidFill>
                <a:latin typeface="Lato"/>
                <a:ea typeface="Lato"/>
                <a:cs typeface="Lato"/>
                <a:sym typeface="Lato"/>
              </a:rPr>
              <a:t>Jingru</a:t>
            </a:r>
            <a:r>
              <a:rPr lang="en-US" b="1" dirty="0">
                <a:solidFill>
                  <a:schemeClr val="accent1"/>
                </a:solidFill>
                <a:latin typeface="Lato"/>
                <a:ea typeface="Lato"/>
                <a:cs typeface="Lato"/>
                <a:sym typeface="Lato"/>
              </a:rPr>
              <a:t>:</a:t>
            </a:r>
            <a:endParaRPr lang="en" b="1" dirty="0">
              <a:solidFill>
                <a:schemeClr val="accent1"/>
              </a:solidFill>
              <a:latin typeface="Lato"/>
              <a:ea typeface="Lato"/>
              <a:cs typeface="Lato"/>
              <a:sym typeface="Lato"/>
            </a:endParaRPr>
          </a:p>
          <a:p>
            <a:pPr marL="171450" indent="-171450">
              <a:buFont typeface="Arial" panose="020B0604020202020204" pitchFamily="34" charset="0"/>
              <a:buChar char="•"/>
            </a:pPr>
            <a:r>
              <a:rPr lang="en-US" sz="1200" dirty="0">
                <a:solidFill>
                  <a:srgbClr val="595959"/>
                </a:solidFill>
                <a:latin typeface="Lato" panose="020B0604020202020204" charset="0"/>
              </a:rPr>
              <a:t>Does student math achievement vary across schools? </a:t>
            </a:r>
            <a:endParaRPr lang="en-US" sz="1200" dirty="0"/>
          </a:p>
          <a:p>
            <a:pPr marL="171450" indent="-171450">
              <a:buFont typeface="Arial" panose="020B0604020202020204" pitchFamily="34" charset="0"/>
              <a:buChar char="•"/>
            </a:pPr>
            <a:r>
              <a:rPr lang="en-US" sz="1200" dirty="0">
                <a:solidFill>
                  <a:srgbClr val="595959"/>
                </a:solidFill>
                <a:latin typeface="Lato" panose="020B0604020202020204" charset="0"/>
              </a:rPr>
              <a:t>Do both individual-level AP course-taking pattern  and school-level aggregate (or average) student AP course-taking pattern  influence math achievement? </a:t>
            </a:r>
            <a:endParaRPr lang="en-US" sz="1200" dirty="0"/>
          </a:p>
          <a:p>
            <a:pPr marL="171450" indent="-171450">
              <a:buFont typeface="Arial" panose="020B0604020202020204" pitchFamily="34" charset="0"/>
              <a:buChar char="•"/>
            </a:pPr>
            <a:r>
              <a:rPr lang="en-US" sz="1200" dirty="0">
                <a:solidFill>
                  <a:srgbClr val="595959"/>
                </a:solidFill>
                <a:latin typeface="Lato" panose="020B0604020202020204" charset="0"/>
              </a:rPr>
              <a:t>Do features of schools’ contexts and academic environments moderate the relationship between individual student AP course-taking pattern  and math achievement?</a:t>
            </a:r>
            <a:endParaRPr lang="en-US" sz="1200" dirty="0"/>
          </a:p>
          <a:p>
            <a:r>
              <a:rPr lang="en-US" dirty="0"/>
              <a:t/>
            </a:r>
            <a:br>
              <a:rPr lang="en-US" dirty="0"/>
            </a:br>
            <a:endParaRPr lang="en-US" dirty="0"/>
          </a:p>
          <a:p>
            <a:pPr marL="0" lvl="0" indent="0" algn="l" rtl="0">
              <a:lnSpc>
                <a:spcPct val="115000"/>
              </a:lnSpc>
              <a:spcBef>
                <a:spcPts val="0"/>
              </a:spcBef>
              <a:spcAft>
                <a:spcPts val="0"/>
              </a:spcAft>
              <a:buNone/>
            </a:pPr>
            <a:endParaRPr dirty="0">
              <a:solidFill>
                <a:srgbClr val="FF0000"/>
              </a:solidFill>
              <a:latin typeface="Lato"/>
              <a:ea typeface="Lato"/>
              <a:cs typeface="Lato"/>
              <a:sym typeface="Lato"/>
            </a:endParaRPr>
          </a:p>
        </p:txBody>
      </p:sp>
      <p:pic>
        <p:nvPicPr>
          <p:cNvPr id="4" name="Picture 3">
            <a:extLst>
              <a:ext uri="{FF2B5EF4-FFF2-40B4-BE49-F238E27FC236}">
                <a16:creationId xmlns:a16="http://schemas.microsoft.com/office/drawing/2014/main" id="{C4BB7E08-D54F-4235-A552-2C40FF8F295D}"/>
              </a:ext>
            </a:extLst>
          </p:cNvPr>
          <p:cNvPicPr>
            <a:picLocks noChangeAspect="1"/>
          </p:cNvPicPr>
          <p:nvPr/>
        </p:nvPicPr>
        <p:blipFill rotWithShape="1">
          <a:blip r:embed="rId4"/>
          <a:srcRect l="28591" t="25904" r="26995" b="27651"/>
          <a:stretch/>
        </p:blipFill>
        <p:spPr>
          <a:xfrm rot="5400000">
            <a:off x="687220" y="2698356"/>
            <a:ext cx="1189221" cy="932688"/>
          </a:xfrm>
          <a:prstGeom prst="ellipse">
            <a:avLst/>
          </a:prstGeom>
        </p:spPr>
      </p:pic>
      <p:pic>
        <p:nvPicPr>
          <p:cNvPr id="1026" name="Picture 2">
            <a:extLst>
              <a:ext uri="{FF2B5EF4-FFF2-40B4-BE49-F238E27FC236}">
                <a16:creationId xmlns:a16="http://schemas.microsoft.com/office/drawing/2014/main" id="{2F6A2BFB-57DC-4B37-872D-C5971FAED1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35" t="44133" r="34373" b="33413"/>
          <a:stretch/>
        </p:blipFill>
        <p:spPr bwMode="auto">
          <a:xfrm>
            <a:off x="815486" y="3959264"/>
            <a:ext cx="929124" cy="1095058"/>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examining variance components using the null model</a:t>
            </a:r>
            <a:endParaRPr/>
          </a:p>
          <a:p>
            <a:pPr marL="0" lvl="0" indent="0" algn="l" rtl="0">
              <a:spcBef>
                <a:spcPts val="0"/>
              </a:spcBef>
              <a:spcAft>
                <a:spcPts val="0"/>
              </a:spcAft>
              <a:buNone/>
            </a:pPr>
            <a:endParaRPr/>
          </a:p>
        </p:txBody>
      </p:sp>
      <p:sp>
        <p:nvSpPr>
          <p:cNvPr id="275" name="Google Shape;275;p40"/>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t>Specification of the null model (</a:t>
            </a:r>
            <a:r>
              <a:rPr lang="en" sz="1600" i="1" dirty="0"/>
              <a:t>Intercept only model</a:t>
            </a:r>
            <a:r>
              <a:rPr lang="en" sz="1600" dirty="0"/>
              <a:t>)  </a:t>
            </a:r>
            <a:endParaRPr sz="1600" dirty="0"/>
          </a:p>
          <a:p>
            <a:pPr marL="0" lvl="0" indent="0" algn="l" rtl="0">
              <a:lnSpc>
                <a:spcPct val="100000"/>
              </a:lnSpc>
              <a:spcBef>
                <a:spcPts val="1600"/>
              </a:spcBef>
              <a:spcAft>
                <a:spcPts val="0"/>
              </a:spcAft>
              <a:buNone/>
            </a:pPr>
            <a:r>
              <a:rPr lang="en" sz="1400" dirty="0"/>
              <a:t>→ researchers determine how much of the variance in math achievement lies between the schools in the sample</a:t>
            </a:r>
            <a:endParaRPr sz="1400" dirty="0"/>
          </a:p>
          <a:p>
            <a:pPr marL="0" lvl="0" indent="0" algn="l" rtl="0">
              <a:spcBef>
                <a:spcPts val="1600"/>
              </a:spcBef>
              <a:spcAft>
                <a:spcPts val="0"/>
              </a:spcAft>
              <a:buNone/>
            </a:pPr>
            <a:endParaRPr dirty="0"/>
          </a:p>
          <a:p>
            <a:pPr marL="457200" lvl="0" indent="0" algn="l" rtl="0">
              <a:spcBef>
                <a:spcPts val="0"/>
              </a:spcBef>
              <a:spcAft>
                <a:spcPts val="0"/>
              </a:spcAft>
              <a:buNone/>
            </a:pPr>
            <a:endParaRPr dirty="0"/>
          </a:p>
          <a:p>
            <a:pPr marL="457200" lvl="0" indent="0" algn="l" rtl="0">
              <a:spcBef>
                <a:spcPts val="1600"/>
              </a:spcBef>
              <a:spcAft>
                <a:spcPts val="1600"/>
              </a:spcAft>
              <a:buNone/>
            </a:pPr>
            <a:endParaRPr dirty="0"/>
          </a:p>
        </p:txBody>
      </p:sp>
      <p:grpSp>
        <p:nvGrpSpPr>
          <p:cNvPr id="276" name="Google Shape;276;p40"/>
          <p:cNvGrpSpPr/>
          <p:nvPr/>
        </p:nvGrpSpPr>
        <p:grpSpPr>
          <a:xfrm>
            <a:off x="3295650" y="2711700"/>
            <a:ext cx="2552700" cy="1654400"/>
            <a:chOff x="3295650" y="2711700"/>
            <a:chExt cx="2552700" cy="1654400"/>
          </a:xfrm>
        </p:grpSpPr>
        <p:pic>
          <p:nvPicPr>
            <p:cNvPr id="277" name="Google Shape;277;p40"/>
            <p:cNvPicPr preferRelativeResize="0"/>
            <p:nvPr/>
          </p:nvPicPr>
          <p:blipFill>
            <a:blip r:embed="rId3">
              <a:alphaModFix/>
            </a:blip>
            <a:stretch>
              <a:fillRect/>
            </a:stretch>
          </p:blipFill>
          <p:spPr>
            <a:xfrm>
              <a:off x="3295650" y="2711700"/>
              <a:ext cx="2552700" cy="990600"/>
            </a:xfrm>
            <a:prstGeom prst="rect">
              <a:avLst/>
            </a:prstGeom>
            <a:noFill/>
            <a:ln>
              <a:noFill/>
            </a:ln>
          </p:spPr>
        </p:pic>
        <p:pic>
          <p:nvPicPr>
            <p:cNvPr id="278" name="Google Shape;278;p40"/>
            <p:cNvPicPr preferRelativeResize="0"/>
            <p:nvPr/>
          </p:nvPicPr>
          <p:blipFill>
            <a:blip r:embed="rId4">
              <a:alphaModFix/>
            </a:blip>
            <a:stretch>
              <a:fillRect/>
            </a:stretch>
          </p:blipFill>
          <p:spPr>
            <a:xfrm>
              <a:off x="3295650" y="3908900"/>
              <a:ext cx="2257425" cy="457200"/>
            </a:xfrm>
            <a:prstGeom prst="rect">
              <a:avLst/>
            </a:prstGeom>
            <a:noFill/>
            <a:ln>
              <a:noFill/>
            </a:ln>
          </p:spPr>
        </p:pic>
      </p:grpSp>
      <p:grpSp>
        <p:nvGrpSpPr>
          <p:cNvPr id="279" name="Google Shape;279;p40"/>
          <p:cNvGrpSpPr/>
          <p:nvPr/>
        </p:nvGrpSpPr>
        <p:grpSpPr>
          <a:xfrm>
            <a:off x="3824041" y="2728975"/>
            <a:ext cx="2083034" cy="973375"/>
            <a:chOff x="3824041" y="2728975"/>
            <a:chExt cx="2083034" cy="973375"/>
          </a:xfrm>
        </p:grpSpPr>
        <p:sp>
          <p:nvSpPr>
            <p:cNvPr id="280" name="Google Shape;280;p40"/>
            <p:cNvSpPr/>
            <p:nvPr/>
          </p:nvSpPr>
          <p:spPr>
            <a:xfrm>
              <a:off x="4065375" y="3234350"/>
              <a:ext cx="1841700" cy="4680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3824041" y="3032200"/>
              <a:ext cx="308725" cy="359375"/>
            </a:xfrm>
            <a:custGeom>
              <a:avLst/>
              <a:gdLst/>
              <a:ahLst/>
              <a:cxnLst/>
              <a:rect l="l" t="t" r="r" b="b"/>
              <a:pathLst>
                <a:path w="12349" h="14375" extrusionOk="0">
                  <a:moveTo>
                    <a:pt x="12349" y="0"/>
                  </a:moveTo>
                  <a:cubicBezTo>
                    <a:pt x="7961" y="940"/>
                    <a:pt x="1229" y="1468"/>
                    <a:pt x="220" y="5840"/>
                  </a:cubicBezTo>
                  <a:cubicBezTo>
                    <a:pt x="-661" y="9659"/>
                    <a:pt x="4387" y="14375"/>
                    <a:pt x="8306" y="14375"/>
                  </a:cubicBezTo>
                </a:path>
              </a:pathLst>
            </a:custGeom>
            <a:noFill/>
            <a:ln w="28575" cap="flat" cmpd="sng">
              <a:solidFill>
                <a:schemeClr val="lt2"/>
              </a:solidFill>
              <a:prstDash val="solid"/>
              <a:round/>
              <a:headEnd type="none" w="med" len="med"/>
              <a:tailEnd type="none" w="med" len="med"/>
            </a:ln>
          </p:spPr>
        </p:sp>
        <p:sp>
          <p:nvSpPr>
            <p:cNvPr id="282" name="Google Shape;282;p40"/>
            <p:cNvSpPr/>
            <p:nvPr/>
          </p:nvSpPr>
          <p:spPr>
            <a:xfrm>
              <a:off x="4056575" y="2728975"/>
              <a:ext cx="439200" cy="4044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40"/>
          <p:cNvSpPr/>
          <p:nvPr/>
        </p:nvSpPr>
        <p:spPr>
          <a:xfrm>
            <a:off x="3280675" y="3922300"/>
            <a:ext cx="2245800" cy="4242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714021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 name="HLM Step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3107295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examining variance components using the null model</a:t>
            </a:r>
            <a:endParaRPr/>
          </a:p>
          <a:p>
            <a:pPr marL="0" lvl="0" indent="0" algn="l" rtl="0">
              <a:spcBef>
                <a:spcPts val="0"/>
              </a:spcBef>
              <a:spcAft>
                <a:spcPts val="0"/>
              </a:spcAft>
              <a:buNone/>
            </a:pPr>
            <a:endParaRPr/>
          </a:p>
        </p:txBody>
      </p:sp>
      <p:sp>
        <p:nvSpPr>
          <p:cNvPr id="294" name="Google Shape;294;p42"/>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Intercept-only model is useful because it gives us an estimate of the intra-class correlation</a:t>
            </a:r>
            <a:endParaRPr sz="1400"/>
          </a:p>
          <a:p>
            <a:pPr marL="457200" lvl="0" indent="0" algn="l" rtl="0">
              <a:lnSpc>
                <a:spcPct val="100000"/>
              </a:lnSpc>
              <a:spcBef>
                <a:spcPts val="1600"/>
              </a:spcBef>
              <a:spcAft>
                <a:spcPts val="0"/>
              </a:spcAft>
              <a:buNone/>
            </a:pPr>
            <a:endParaRPr sz="1400"/>
          </a:p>
          <a:p>
            <a:pPr marL="0" lvl="0" indent="0" algn="l" rtl="0">
              <a:spcBef>
                <a:spcPts val="1600"/>
              </a:spcBef>
              <a:spcAft>
                <a:spcPts val="0"/>
              </a:spcAft>
              <a:buNone/>
            </a:pPr>
            <a:endParaRPr/>
          </a:p>
          <a:p>
            <a:pPr marL="457200" lvl="0" indent="0" algn="l" rtl="0">
              <a:spcBef>
                <a:spcPts val="0"/>
              </a:spcBef>
              <a:spcAft>
                <a:spcPts val="0"/>
              </a:spcAft>
              <a:buNone/>
            </a:pPr>
            <a:endParaRPr/>
          </a:p>
          <a:p>
            <a:pPr marL="457200" lvl="0" indent="0" algn="l" rtl="0">
              <a:spcBef>
                <a:spcPts val="1600"/>
              </a:spcBef>
              <a:spcAft>
                <a:spcPts val="1600"/>
              </a:spcAft>
              <a:buNone/>
            </a:pPr>
            <a:endParaRPr/>
          </a:p>
        </p:txBody>
      </p:sp>
      <p:pic>
        <p:nvPicPr>
          <p:cNvPr id="295" name="Google Shape;295;p42"/>
          <p:cNvPicPr preferRelativeResize="0"/>
          <p:nvPr/>
        </p:nvPicPr>
        <p:blipFill>
          <a:blip r:embed="rId3">
            <a:alphaModFix/>
          </a:blip>
          <a:stretch>
            <a:fillRect/>
          </a:stretch>
        </p:blipFill>
        <p:spPr>
          <a:xfrm>
            <a:off x="1247775" y="2011500"/>
            <a:ext cx="6648450" cy="1485900"/>
          </a:xfrm>
          <a:prstGeom prst="rect">
            <a:avLst/>
          </a:prstGeom>
          <a:noFill/>
          <a:ln>
            <a:noFill/>
          </a:ln>
        </p:spPr>
      </p:pic>
      <p:sp>
        <p:nvSpPr>
          <p:cNvPr id="296" name="Google Shape;296;p42"/>
          <p:cNvSpPr txBox="1"/>
          <p:nvPr/>
        </p:nvSpPr>
        <p:spPr>
          <a:xfrm>
            <a:off x="3485225" y="3547575"/>
            <a:ext cx="5591400" cy="6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Lato"/>
                <a:ea typeface="Lato"/>
                <a:cs typeface="Lato"/>
                <a:sym typeface="Lato"/>
              </a:rPr>
              <a:t>ICC = </a:t>
            </a: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r>
              <a:rPr lang="en-US" dirty="0" smtClean="0">
                <a:latin typeface="Lato"/>
                <a:ea typeface="Lato"/>
                <a:cs typeface="Lato"/>
                <a:sym typeface="Lato"/>
              </a:rPr>
              <a:t>13.8</a:t>
            </a:r>
            <a:r>
              <a:rPr lang="en-US" dirty="0">
                <a:latin typeface="Lato"/>
                <a:ea typeface="Lato"/>
                <a:cs typeface="Lato"/>
                <a:sym typeface="Lato"/>
              </a:rPr>
              <a:t>% of the total variability in intercepts within and between schools</a:t>
            </a:r>
            <a:endParaRPr dirty="0">
              <a:latin typeface="Lato"/>
              <a:ea typeface="Lato"/>
              <a:cs typeface="Lato"/>
              <a:sym typeface="Lato"/>
            </a:endParaRPr>
          </a:p>
        </p:txBody>
      </p:sp>
      <p:sp>
        <p:nvSpPr>
          <p:cNvPr id="297" name="Google Shape;297;p42"/>
          <p:cNvSpPr/>
          <p:nvPr/>
        </p:nvSpPr>
        <p:spPr>
          <a:xfrm>
            <a:off x="3485225" y="2751450"/>
            <a:ext cx="6027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3485225" y="2960000"/>
            <a:ext cx="6027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42"/>
          <p:cNvCxnSpPr/>
          <p:nvPr/>
        </p:nvCxnSpPr>
        <p:spPr>
          <a:xfrm>
            <a:off x="4087925" y="3033050"/>
            <a:ext cx="0" cy="527100"/>
          </a:xfrm>
          <a:prstGeom prst="straightConnector1">
            <a:avLst/>
          </a:prstGeom>
          <a:noFill/>
          <a:ln w="28575" cap="flat" cmpd="sng">
            <a:solidFill>
              <a:srgbClr val="FFD966"/>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 name="TextBox 1"/>
              <p:cNvSpPr txBox="1"/>
              <p:nvPr/>
            </p:nvSpPr>
            <p:spPr>
              <a:xfrm>
                <a:off x="4087925" y="3523229"/>
                <a:ext cx="1331711" cy="4083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mtClean="0">
                              <a:latin typeface="Cambria Math" panose="02040503050406030204" pitchFamily="18" charset="0"/>
                            </a:rPr>
                          </m:ctrlPr>
                        </m:fPr>
                        <m:num>
                          <m:r>
                            <a:rPr lang="en-US">
                              <a:latin typeface="Cambria Math" panose="02040503050406030204" pitchFamily="18" charset="0"/>
                            </a:rPr>
                            <m:t>10.642</m:t>
                          </m:r>
                        </m:num>
                        <m:den>
                          <m:r>
                            <a:rPr lang="en-US" i="0">
                              <a:latin typeface="Cambria Math" panose="02040503050406030204" pitchFamily="18" charset="0"/>
                            </a:rPr>
                            <m:t>10.642+66.551</m:t>
                          </m:r>
                        </m:den>
                      </m:f>
                    </m:oMath>
                  </m:oMathPara>
                </a14:m>
                <a:endParaRPr lang="en-US" dirty="0">
                  <a:latin typeface="Lato" panose="020B0604020202020204" charset="0"/>
                  <a:cs typeface="Lato" panose="020B0604020202020204"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087925" y="3523229"/>
                <a:ext cx="1331711" cy="408317"/>
              </a:xfrm>
              <a:prstGeom prst="rect">
                <a:avLst/>
              </a:prstGeom>
              <a:blipFill>
                <a:blip r:embed="rId4"/>
                <a:stretch>
                  <a:fillRect l="-2294" r="-2294" b="-11940"/>
                </a:stretch>
              </a:blipFill>
            </p:spPr>
            <p:txBody>
              <a:bodyPr/>
              <a:lstStyle/>
              <a:p>
                <a:r>
                  <a:rPr lang="en-US">
                    <a:noFill/>
                  </a:rPr>
                  <a:t> </a:t>
                </a:r>
              </a:p>
            </p:txBody>
          </p:sp>
        </mc:Fallback>
      </mc:AlternateContent>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4075224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Building the individual-level(Level 1) random intercept model</a:t>
            </a:r>
            <a:endParaRPr dirty="0"/>
          </a:p>
          <a:p>
            <a:pPr marL="0" lvl="0" indent="0" algn="l" rtl="0">
              <a:spcBef>
                <a:spcPts val="0"/>
              </a:spcBef>
              <a:spcAft>
                <a:spcPts val="0"/>
              </a:spcAft>
              <a:buNone/>
            </a:pPr>
            <a:endParaRPr dirty="0"/>
          </a:p>
        </p:txBody>
      </p:sp>
      <p:sp>
        <p:nvSpPr>
          <p:cNvPr id="305" name="Google Shape;305;p43"/>
          <p:cNvSpPr txBox="1">
            <a:spLocks noGrp="1"/>
          </p:cNvSpPr>
          <p:nvPr>
            <p:ph type="body" idx="1"/>
          </p:nvPr>
        </p:nvSpPr>
        <p:spPr>
          <a:xfrm>
            <a:off x="727650" y="1324300"/>
            <a:ext cx="8133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 model to examine variability in intercepts across schools</a:t>
            </a:r>
            <a:endParaRPr sz="1600" dirty="0"/>
          </a:p>
          <a:p>
            <a:pPr marL="0" indent="0">
              <a:spcAft>
                <a:spcPts val="0"/>
              </a:spcAft>
              <a:buNone/>
            </a:pPr>
            <a:endParaRPr lang="en" sz="1400" dirty="0" smtClean="0"/>
          </a:p>
          <a:p>
            <a:pPr marL="0" indent="0">
              <a:spcAft>
                <a:spcPts val="0"/>
              </a:spcAft>
              <a:buNone/>
            </a:pPr>
            <a:r>
              <a:rPr lang="en" sz="1400" dirty="0" smtClean="0"/>
              <a:t>3 equations we primarily use in multilevel analysis</a:t>
            </a:r>
            <a:endParaRPr lang="en" sz="1400" dirty="0" smtClean="0"/>
          </a:p>
          <a:p>
            <a:pPr marL="285750" indent="-285750">
              <a:spcAft>
                <a:spcPts val="0"/>
              </a:spcAft>
            </a:pPr>
            <a:r>
              <a:rPr lang="en" sz="1400" dirty="0" smtClean="0"/>
              <a:t>within-group(individual-level</a:t>
            </a:r>
            <a:r>
              <a:rPr lang="en" sz="1400" dirty="0"/>
              <a:t>) </a:t>
            </a:r>
            <a:r>
              <a:rPr lang="en" sz="1400" dirty="0" smtClean="0"/>
              <a:t>equation</a:t>
            </a:r>
          </a:p>
          <a:p>
            <a:pPr marL="285750" indent="-285750">
              <a:spcAft>
                <a:spcPts val="0"/>
              </a:spcAft>
            </a:pPr>
            <a:r>
              <a:rPr lang="en" sz="1400" dirty="0" smtClean="0"/>
              <a:t>between-groups </a:t>
            </a:r>
            <a:r>
              <a:rPr lang="en" sz="1400" dirty="0"/>
              <a:t>intercept </a:t>
            </a:r>
            <a:r>
              <a:rPr lang="en" sz="1400" dirty="0" smtClean="0"/>
              <a:t>equation</a:t>
            </a:r>
          </a:p>
          <a:p>
            <a:pPr marL="285750" indent="-285750">
              <a:spcAft>
                <a:spcPts val="0"/>
              </a:spcAft>
            </a:pPr>
            <a:r>
              <a:rPr lang="en" sz="1400" dirty="0" smtClean="0"/>
              <a:t>between-groups </a:t>
            </a:r>
            <a:r>
              <a:rPr lang="en" sz="1400" dirty="0"/>
              <a:t>slope equation </a:t>
            </a:r>
            <a:endParaRPr sz="1400" dirty="0"/>
          </a:p>
          <a:p>
            <a:pPr marL="0" lvl="0" indent="0" algn="l" rtl="0">
              <a:spcBef>
                <a:spcPts val="0"/>
              </a:spcBef>
              <a:spcAft>
                <a:spcPts val="0"/>
              </a:spcAft>
              <a:buNone/>
            </a:pPr>
            <a:r>
              <a:rPr lang="en" dirty="0"/>
              <a:t>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457200" lvl="0" indent="0" algn="l" rtl="0">
              <a:spcBef>
                <a:spcPts val="0"/>
              </a:spcBef>
              <a:spcAft>
                <a:spcPts val="0"/>
              </a:spcAft>
              <a:buNone/>
            </a:pPr>
            <a:endParaRPr dirty="0"/>
          </a:p>
          <a:p>
            <a:pPr marL="457200" lvl="0" indent="0" algn="l" rtl="0">
              <a:spcBef>
                <a:spcPts val="1600"/>
              </a:spcBef>
              <a:spcAft>
                <a:spcPts val="1600"/>
              </a:spcAft>
              <a:buNone/>
            </a:pPr>
            <a:endParaRPr dirty="0"/>
          </a:p>
        </p:txBody>
      </p:sp>
      <p:grpSp>
        <p:nvGrpSpPr>
          <p:cNvPr id="5" name="Group 4"/>
          <p:cNvGrpSpPr/>
          <p:nvPr/>
        </p:nvGrpSpPr>
        <p:grpSpPr>
          <a:xfrm>
            <a:off x="1691529" y="3031046"/>
            <a:ext cx="6300104" cy="1850400"/>
            <a:chOff x="2123676" y="2454850"/>
            <a:chExt cx="6300104" cy="1850400"/>
          </a:xfrm>
        </p:grpSpPr>
        <p:grpSp>
          <p:nvGrpSpPr>
            <p:cNvPr id="306" name="Google Shape;306;p43"/>
            <p:cNvGrpSpPr/>
            <p:nvPr/>
          </p:nvGrpSpPr>
          <p:grpSpPr>
            <a:xfrm>
              <a:off x="3042625" y="2454850"/>
              <a:ext cx="2901275" cy="1850400"/>
              <a:chOff x="838275" y="2465200"/>
              <a:chExt cx="2901275" cy="1850400"/>
            </a:xfrm>
          </p:grpSpPr>
          <p:grpSp>
            <p:nvGrpSpPr>
              <p:cNvPr id="307" name="Google Shape;307;p43"/>
              <p:cNvGrpSpPr/>
              <p:nvPr/>
            </p:nvGrpSpPr>
            <p:grpSpPr>
              <a:xfrm>
                <a:off x="839600" y="2465200"/>
                <a:ext cx="2899950" cy="1846700"/>
                <a:chOff x="839600" y="1855600"/>
                <a:chExt cx="2899950" cy="1846700"/>
              </a:xfrm>
            </p:grpSpPr>
            <p:pic>
              <p:nvPicPr>
                <p:cNvPr id="308" name="Google Shape;308;p43"/>
                <p:cNvPicPr preferRelativeResize="0"/>
                <p:nvPr/>
              </p:nvPicPr>
              <p:blipFill>
                <a:blip r:embed="rId3">
                  <a:alphaModFix/>
                </a:blip>
                <a:stretch>
                  <a:fillRect/>
                </a:stretch>
              </p:blipFill>
              <p:spPr>
                <a:xfrm>
                  <a:off x="839600" y="1855600"/>
                  <a:ext cx="1905000" cy="314325"/>
                </a:xfrm>
                <a:prstGeom prst="rect">
                  <a:avLst/>
                </a:prstGeom>
                <a:noFill/>
                <a:ln>
                  <a:noFill/>
                </a:ln>
              </p:spPr>
            </p:pic>
            <p:pic>
              <p:nvPicPr>
                <p:cNvPr id="309" name="Google Shape;309;p43"/>
                <p:cNvPicPr preferRelativeResize="0"/>
                <p:nvPr/>
              </p:nvPicPr>
              <p:blipFill>
                <a:blip r:embed="rId4">
                  <a:alphaModFix/>
                </a:blip>
                <a:stretch>
                  <a:fillRect/>
                </a:stretch>
              </p:blipFill>
              <p:spPr>
                <a:xfrm>
                  <a:off x="839600" y="2326125"/>
                  <a:ext cx="1200150" cy="314325"/>
                </a:xfrm>
                <a:prstGeom prst="rect">
                  <a:avLst/>
                </a:prstGeom>
                <a:noFill/>
                <a:ln>
                  <a:noFill/>
                </a:ln>
              </p:spPr>
            </p:pic>
            <p:pic>
              <p:nvPicPr>
                <p:cNvPr id="310" name="Google Shape;310;p43"/>
                <p:cNvPicPr preferRelativeResize="0"/>
                <p:nvPr/>
              </p:nvPicPr>
              <p:blipFill>
                <a:blip r:embed="rId5">
                  <a:alphaModFix/>
                </a:blip>
                <a:stretch>
                  <a:fillRect/>
                </a:stretch>
              </p:blipFill>
              <p:spPr>
                <a:xfrm>
                  <a:off x="2567975" y="2335650"/>
                  <a:ext cx="1171575" cy="295275"/>
                </a:xfrm>
                <a:prstGeom prst="rect">
                  <a:avLst/>
                </a:prstGeom>
                <a:noFill/>
                <a:ln>
                  <a:noFill/>
                </a:ln>
              </p:spPr>
            </p:pic>
            <p:pic>
              <p:nvPicPr>
                <p:cNvPr id="311" name="Google Shape;311;p43"/>
                <p:cNvPicPr preferRelativeResize="0"/>
                <p:nvPr/>
              </p:nvPicPr>
              <p:blipFill>
                <a:blip r:embed="rId6">
                  <a:alphaModFix/>
                </a:blip>
                <a:stretch>
                  <a:fillRect/>
                </a:stretch>
              </p:blipFill>
              <p:spPr>
                <a:xfrm>
                  <a:off x="2911575" y="2709375"/>
                  <a:ext cx="752475" cy="342900"/>
                </a:xfrm>
                <a:prstGeom prst="rect">
                  <a:avLst/>
                </a:prstGeom>
                <a:noFill/>
                <a:ln>
                  <a:noFill/>
                </a:ln>
              </p:spPr>
            </p:pic>
            <p:pic>
              <p:nvPicPr>
                <p:cNvPr id="312" name="Google Shape;312;p43"/>
                <p:cNvPicPr preferRelativeResize="0"/>
                <p:nvPr/>
              </p:nvPicPr>
              <p:blipFill>
                <a:blip r:embed="rId7">
                  <a:alphaModFix/>
                </a:blip>
                <a:stretch>
                  <a:fillRect/>
                </a:stretch>
              </p:blipFill>
              <p:spPr>
                <a:xfrm>
                  <a:off x="839600" y="3397500"/>
                  <a:ext cx="2409825" cy="304800"/>
                </a:xfrm>
                <a:prstGeom prst="rect">
                  <a:avLst/>
                </a:prstGeom>
                <a:noFill/>
                <a:ln>
                  <a:noFill/>
                </a:ln>
              </p:spPr>
            </p:pic>
          </p:grpSp>
          <p:sp>
            <p:nvSpPr>
              <p:cNvPr id="313" name="Google Shape;313;p43"/>
              <p:cNvSpPr/>
              <p:nvPr/>
            </p:nvSpPr>
            <p:spPr>
              <a:xfrm>
                <a:off x="838275" y="4005100"/>
                <a:ext cx="2400900" cy="3105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Line Callout 1 1"/>
            <p:cNvSpPr/>
            <p:nvPr/>
          </p:nvSpPr>
          <p:spPr>
            <a:xfrm>
              <a:off x="2123676" y="3377972"/>
              <a:ext cx="1383612" cy="217452"/>
            </a:xfrm>
            <a:prstGeom prst="borderCallout1">
              <a:avLst>
                <a:gd name="adj1" fmla="val -1411"/>
                <a:gd name="adj2" fmla="val 71667"/>
                <a:gd name="adj3" fmla="val -94873"/>
                <a:gd name="adj4" fmla="val 9512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solidFill>
                  <a:latin typeface="Lato" panose="020B0604020202020204" charset="0"/>
                  <a:cs typeface="Lato" panose="020B0604020202020204" charset="0"/>
                </a:rPr>
                <a:t>School level intercept</a:t>
              </a:r>
              <a:endParaRPr lang="en-US" sz="1000" dirty="0">
                <a:solidFill>
                  <a:schemeClr val="accent1"/>
                </a:solidFill>
                <a:latin typeface="Lato" panose="020B0604020202020204" charset="0"/>
                <a:cs typeface="Lato" panose="020B0604020202020204" charset="0"/>
              </a:endParaRPr>
            </a:p>
          </p:txBody>
        </p:sp>
        <p:sp>
          <p:nvSpPr>
            <p:cNvPr id="13" name="Line Callout 1 12"/>
            <p:cNvSpPr/>
            <p:nvPr/>
          </p:nvSpPr>
          <p:spPr>
            <a:xfrm>
              <a:off x="3551268" y="3377972"/>
              <a:ext cx="1515509" cy="217452"/>
            </a:xfrm>
            <a:prstGeom prst="borderCallout1">
              <a:avLst>
                <a:gd name="adj1" fmla="val -1411"/>
                <a:gd name="adj2" fmla="val 71667"/>
                <a:gd name="adj3" fmla="val -80472"/>
                <a:gd name="adj4" fmla="val 40356"/>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solidFill>
                  <a:latin typeface="Lato" panose="020B0604020202020204" charset="0"/>
                  <a:cs typeface="Lato" panose="020B0604020202020204" charset="0"/>
                </a:rPr>
                <a:t>Individual school means</a:t>
              </a:r>
              <a:endParaRPr lang="en-US" sz="1000" dirty="0">
                <a:solidFill>
                  <a:schemeClr val="accent1"/>
                </a:solidFill>
                <a:latin typeface="Lato" panose="020B0604020202020204" charset="0"/>
                <a:cs typeface="Lato" panose="020B0604020202020204" charset="0"/>
              </a:endParaRPr>
            </a:p>
          </p:txBody>
        </p:sp>
        <p:sp>
          <p:nvSpPr>
            <p:cNvPr id="14" name="Line Callout 1 13"/>
            <p:cNvSpPr/>
            <p:nvPr/>
          </p:nvSpPr>
          <p:spPr>
            <a:xfrm>
              <a:off x="5066777" y="2666673"/>
              <a:ext cx="1383612" cy="217452"/>
            </a:xfrm>
            <a:prstGeom prst="borderCallout1">
              <a:avLst>
                <a:gd name="adj1" fmla="val 96515"/>
                <a:gd name="adj2" fmla="val 20064"/>
                <a:gd name="adj3" fmla="val 147063"/>
                <a:gd name="adj4" fmla="val 18628"/>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solidFill>
                  <a:latin typeface="Lato" panose="020B0604020202020204" charset="0"/>
                  <a:cs typeface="Lato" panose="020B0604020202020204" charset="0"/>
                </a:rPr>
                <a:t>School level </a:t>
              </a:r>
              <a:r>
                <a:rPr lang="en-US" sz="1000" dirty="0" err="1" smtClean="0">
                  <a:solidFill>
                    <a:schemeClr val="accent1"/>
                  </a:solidFill>
                  <a:latin typeface="Lato" panose="020B0604020202020204" charset="0"/>
                  <a:cs typeface="Lato" panose="020B0604020202020204" charset="0"/>
                </a:rPr>
                <a:t>avg</a:t>
              </a:r>
              <a:r>
                <a:rPr lang="en-US" sz="1000" dirty="0" smtClean="0">
                  <a:solidFill>
                    <a:schemeClr val="accent1"/>
                  </a:solidFill>
                  <a:latin typeface="Lato" panose="020B0604020202020204" charset="0"/>
                  <a:cs typeface="Lato" panose="020B0604020202020204" charset="0"/>
                </a:rPr>
                <a:t> slope</a:t>
              </a:r>
              <a:endParaRPr lang="en-US" sz="1000" dirty="0">
                <a:solidFill>
                  <a:schemeClr val="accent1"/>
                </a:solidFill>
                <a:latin typeface="Lato" panose="020B0604020202020204" charset="0"/>
                <a:cs typeface="Lato" panose="020B0604020202020204" charset="0"/>
              </a:endParaRPr>
            </a:p>
          </p:txBody>
        </p:sp>
        <p:sp>
          <p:nvSpPr>
            <p:cNvPr id="15" name="Line Callout 1 14"/>
            <p:cNvSpPr/>
            <p:nvPr/>
          </p:nvSpPr>
          <p:spPr>
            <a:xfrm>
              <a:off x="6539333" y="2660449"/>
              <a:ext cx="1746634" cy="217452"/>
            </a:xfrm>
            <a:prstGeom prst="borderCallout1">
              <a:avLst>
                <a:gd name="adj1" fmla="val 96515"/>
                <a:gd name="adj2" fmla="val 20064"/>
                <a:gd name="adj3" fmla="val 193146"/>
                <a:gd name="adj4" fmla="val -3732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solidFill>
                  <a:latin typeface="Lato" panose="020B0604020202020204" charset="0"/>
                  <a:cs typeface="Lato" panose="020B0604020202020204" charset="0"/>
                </a:rPr>
                <a:t>Individual school coefficient</a:t>
              </a:r>
              <a:endParaRPr lang="en-US" sz="1000" dirty="0">
                <a:solidFill>
                  <a:schemeClr val="accent1"/>
                </a:solidFill>
                <a:latin typeface="Lato" panose="020B0604020202020204" charset="0"/>
                <a:cs typeface="Lato" panose="020B0604020202020204" charset="0"/>
              </a:endParaRPr>
            </a:p>
          </p:txBody>
        </p:sp>
        <p:sp>
          <p:nvSpPr>
            <p:cNvPr id="3" name="Rectangle 2"/>
            <p:cNvSpPr/>
            <p:nvPr/>
          </p:nvSpPr>
          <p:spPr>
            <a:xfrm>
              <a:off x="5997194" y="3377972"/>
              <a:ext cx="2426586" cy="52388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accent1"/>
                  </a:solidFill>
                  <a:latin typeface="Lato" panose="020B0604020202020204" charset="0"/>
                  <a:cs typeface="Lato" panose="020B0604020202020204" charset="0"/>
                </a:rPr>
                <a:t>Where we treat the within-group slope as fixed(does not vary across schools), we use the second equation </a:t>
              </a:r>
              <a:endParaRPr lang="en-US" sz="1000" dirty="0">
                <a:solidFill>
                  <a:schemeClr val="accent1"/>
                </a:solidFill>
                <a:latin typeface="Lato" panose="020B0604020202020204" charset="0"/>
                <a:cs typeface="Lato" panose="020B0604020202020204" charset="0"/>
              </a:endParaRPr>
            </a:p>
          </p:txBody>
        </p:sp>
        <p:sp>
          <p:nvSpPr>
            <p:cNvPr id="4" name="Curved Left Arrow 3"/>
            <p:cNvSpPr/>
            <p:nvPr/>
          </p:nvSpPr>
          <p:spPr>
            <a:xfrm>
              <a:off x="5917548" y="3134454"/>
              <a:ext cx="147716" cy="3106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0780978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Fixed Effect and Random Effect</a:t>
            </a:r>
            <a:endParaRPr/>
          </a:p>
        </p:txBody>
      </p:sp>
      <p:sp>
        <p:nvSpPr>
          <p:cNvPr id="319" name="Google Shape;319;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spcAft>
                <a:spcPts val="0"/>
              </a:spcAft>
            </a:pPr>
            <a:r>
              <a:rPr lang="en" dirty="0" smtClean="0"/>
              <a:t>Random </a:t>
            </a:r>
            <a:r>
              <a:rPr lang="en" dirty="0"/>
              <a:t>Effect: deviation from average group effect for group j</a:t>
            </a:r>
            <a:endParaRPr dirty="0"/>
          </a:p>
          <a:p>
            <a:pPr marL="285750" indent="-285750">
              <a:spcBef>
                <a:spcPts val="1600"/>
              </a:spcBef>
              <a:spcAft>
                <a:spcPts val="0"/>
              </a:spcAft>
            </a:pPr>
            <a:r>
              <a:rPr lang="en" dirty="0" smtClean="0"/>
              <a:t>Fixed </a:t>
            </a:r>
            <a:r>
              <a:rPr lang="en" dirty="0"/>
              <a:t>Effect: the average intercept over groups when all predictor are zero</a:t>
            </a:r>
            <a:endParaRPr dirty="0"/>
          </a:p>
          <a:p>
            <a:pPr marL="0" lvl="0" indent="0" algn="l" rtl="0">
              <a:spcBef>
                <a:spcPts val="1600"/>
              </a:spcBef>
              <a:spcAft>
                <a:spcPts val="0"/>
              </a:spcAft>
              <a:buNone/>
            </a:pPr>
            <a:r>
              <a:rPr lang="en" sz="1400" dirty="0"/>
              <a:t>In this case:</a:t>
            </a:r>
            <a:endParaRPr sz="1400" dirty="0"/>
          </a:p>
          <a:p>
            <a:pPr marL="0" lvl="0" indent="0" algn="l" rtl="0">
              <a:spcBef>
                <a:spcPts val="1600"/>
              </a:spcBef>
              <a:spcAft>
                <a:spcPts val="0"/>
              </a:spcAft>
              <a:buNone/>
            </a:pPr>
            <a:r>
              <a:rPr lang="en" sz="1400" dirty="0"/>
              <a:t>Two fixed effects (the intercept and SES) ;</a:t>
            </a:r>
            <a:endParaRPr sz="1400" dirty="0"/>
          </a:p>
          <a:p>
            <a:pPr marL="0" lvl="0" indent="0" algn="l" rtl="0">
              <a:spcBef>
                <a:spcPts val="1600"/>
              </a:spcBef>
              <a:spcAft>
                <a:spcPts val="0"/>
              </a:spcAft>
              <a:buNone/>
            </a:pPr>
            <a:r>
              <a:rPr lang="en" sz="1400" dirty="0"/>
              <a:t>One random effect (the Level 2 variance component describing variability in the intercept across schools in the sample). </a:t>
            </a:r>
            <a:endParaRPr sz="14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7500190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2" name="HLM Step 2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839786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2: Building the individual-level(Level 1) random intercept model</a:t>
            </a:r>
            <a:endParaRPr/>
          </a:p>
          <a:p>
            <a:pPr marL="0" lvl="0" indent="0" algn="l" rtl="0">
              <a:spcBef>
                <a:spcPts val="0"/>
              </a:spcBef>
              <a:spcAft>
                <a:spcPts val="0"/>
              </a:spcAft>
              <a:buNone/>
            </a:pPr>
            <a:endParaRPr/>
          </a:p>
        </p:txBody>
      </p:sp>
      <p:sp>
        <p:nvSpPr>
          <p:cNvPr id="332" name="Google Shape;332;p46"/>
          <p:cNvSpPr txBox="1">
            <a:spLocks noGrp="1"/>
          </p:cNvSpPr>
          <p:nvPr>
            <p:ph type="body" idx="1"/>
          </p:nvPr>
        </p:nvSpPr>
        <p:spPr>
          <a:xfrm>
            <a:off x="654925" y="1286826"/>
            <a:ext cx="8133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Two fixed-effect parameters to be estimated (intercept, within-school parameter)</a:t>
            </a:r>
            <a:endParaRPr sz="1400" dirty="0"/>
          </a:p>
          <a:p>
            <a:pPr marL="0" lvl="0" indent="0" algn="l" rtl="0">
              <a:spcBef>
                <a:spcPts val="0"/>
              </a:spcBef>
              <a:spcAft>
                <a:spcPts val="0"/>
              </a:spcAft>
              <a:buNone/>
            </a:pPr>
            <a:r>
              <a:rPr lang="en" sz="1400" dirty="0"/>
              <a:t>Two variance parameters(random Level 2 variance and the Level 1 residual variance)</a:t>
            </a:r>
            <a:endParaRPr sz="1400" dirty="0"/>
          </a:p>
          <a:p>
            <a:pPr marL="0" lvl="0" indent="0" algn="l" rtl="0">
              <a:spcBef>
                <a:spcPts val="0"/>
              </a:spcBef>
              <a:spcAft>
                <a:spcPts val="0"/>
              </a:spcAft>
              <a:buNone/>
            </a:pPr>
            <a:endParaRPr sz="1400" dirty="0"/>
          </a:p>
          <a:p>
            <a:pPr marL="0" lvl="0" indent="0" algn="l" rtl="0">
              <a:spcBef>
                <a:spcPts val="1600"/>
              </a:spcBef>
              <a:spcAft>
                <a:spcPts val="0"/>
              </a:spcAft>
              <a:buNone/>
            </a:pPr>
            <a:r>
              <a:rPr lang="en" sz="1400" dirty="0"/>
              <a:t>	</a:t>
            </a:r>
            <a:endParaRPr sz="1400" dirty="0"/>
          </a:p>
          <a:p>
            <a:pPr marL="0" lvl="0" indent="457200" algn="l" rtl="0">
              <a:spcBef>
                <a:spcPts val="1600"/>
              </a:spcBef>
              <a:spcAft>
                <a:spcPts val="0"/>
              </a:spcAft>
              <a:buNone/>
            </a:pPr>
            <a:r>
              <a:rPr lang="en" dirty="0"/>
              <a:t> </a:t>
            </a:r>
            <a:endParaRPr dirty="0"/>
          </a:p>
          <a:p>
            <a:pPr marL="0" lvl="0" indent="0" algn="l" rtl="0">
              <a:spcBef>
                <a:spcPts val="1600"/>
              </a:spcBef>
              <a:spcAft>
                <a:spcPts val="0"/>
              </a:spcAft>
              <a:buNone/>
            </a:pPr>
            <a:r>
              <a:rPr lang="en" dirty="0"/>
              <a:t>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457200" lvl="0" indent="0" algn="l" rtl="0">
              <a:spcBef>
                <a:spcPts val="0"/>
              </a:spcBef>
              <a:spcAft>
                <a:spcPts val="0"/>
              </a:spcAft>
              <a:buNone/>
            </a:pPr>
            <a:endParaRPr dirty="0"/>
          </a:p>
          <a:p>
            <a:pPr marL="457200" lvl="0" indent="0" algn="l" rtl="0">
              <a:spcBef>
                <a:spcPts val="1600"/>
              </a:spcBef>
              <a:spcAft>
                <a:spcPts val="1600"/>
              </a:spcAft>
              <a:buNone/>
            </a:pPr>
            <a:endParaRPr dirty="0"/>
          </a:p>
        </p:txBody>
      </p:sp>
      <p:pic>
        <p:nvPicPr>
          <p:cNvPr id="333" name="Google Shape;333;p46"/>
          <p:cNvPicPr preferRelativeResize="0"/>
          <p:nvPr/>
        </p:nvPicPr>
        <p:blipFill>
          <a:blip r:embed="rId3">
            <a:alphaModFix/>
          </a:blip>
          <a:stretch>
            <a:fillRect/>
          </a:stretch>
        </p:blipFill>
        <p:spPr>
          <a:xfrm>
            <a:off x="257813" y="2003550"/>
            <a:ext cx="4980817" cy="1136400"/>
          </a:xfrm>
          <a:prstGeom prst="rect">
            <a:avLst/>
          </a:prstGeom>
          <a:noFill/>
          <a:ln>
            <a:noFill/>
          </a:ln>
        </p:spPr>
      </p:pic>
      <p:sp>
        <p:nvSpPr>
          <p:cNvPr id="335" name="Google Shape;335;p46"/>
          <p:cNvSpPr txBox="1"/>
          <p:nvPr/>
        </p:nvSpPr>
        <p:spPr>
          <a:xfrm>
            <a:off x="5314825" y="3380350"/>
            <a:ext cx="3473100" cy="1572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666666"/>
                </a:solidFill>
                <a:latin typeface="Lato"/>
                <a:ea typeface="Lato"/>
                <a:cs typeface="Lato"/>
                <a:sym typeface="Lato"/>
              </a:rPr>
              <a:t>Addition of the within-group predictor(SES) reduces the residual variability </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(66.555→ 62.807)</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ICC = 3.469/ 3.469+62.807 = 0.052 </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(13.8% → 5% )</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Within schools Wald Z = 56.640, </a:t>
            </a:r>
            <a:r>
              <a:rPr lang="en" sz="1200" i="1" dirty="0">
                <a:solidFill>
                  <a:srgbClr val="666666"/>
                </a:solidFill>
                <a:latin typeface="Lato"/>
                <a:ea typeface="Lato"/>
                <a:cs typeface="Lato"/>
                <a:sym typeface="Lato"/>
              </a:rPr>
              <a:t>p</a:t>
            </a:r>
            <a:r>
              <a:rPr lang="en" sz="1200" dirty="0">
                <a:solidFill>
                  <a:srgbClr val="666666"/>
                </a:solidFill>
                <a:latin typeface="Lato"/>
                <a:ea typeface="Lato"/>
                <a:cs typeface="Lato"/>
                <a:sym typeface="Lato"/>
              </a:rPr>
              <a:t>&lt;.001 </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Between schools Wald Z = 6.439, </a:t>
            </a:r>
            <a:r>
              <a:rPr lang="en" sz="1200" i="1" dirty="0">
                <a:solidFill>
                  <a:srgbClr val="666666"/>
                </a:solidFill>
                <a:latin typeface="Lato"/>
                <a:ea typeface="Lato"/>
                <a:cs typeface="Lato"/>
                <a:sym typeface="Lato"/>
              </a:rPr>
              <a:t>p</a:t>
            </a:r>
            <a:r>
              <a:rPr lang="en" sz="1200" dirty="0">
                <a:solidFill>
                  <a:srgbClr val="666666"/>
                </a:solidFill>
                <a:latin typeface="Lato"/>
                <a:ea typeface="Lato"/>
                <a:cs typeface="Lato"/>
                <a:sym typeface="Lato"/>
              </a:rPr>
              <a:t>&lt;.001</a:t>
            </a:r>
            <a:endParaRPr sz="1200" dirty="0">
              <a:solidFill>
                <a:srgbClr val="666666"/>
              </a:solidFill>
              <a:latin typeface="Lato"/>
              <a:ea typeface="Lato"/>
              <a:cs typeface="Lato"/>
              <a:sym typeface="Lato"/>
            </a:endParaRPr>
          </a:p>
          <a:p>
            <a:pPr marL="0" lvl="0" indent="0" algn="l" rtl="0">
              <a:spcBef>
                <a:spcPts val="0"/>
              </a:spcBef>
              <a:spcAft>
                <a:spcPts val="0"/>
              </a:spcAft>
              <a:buNone/>
            </a:pPr>
            <a:endParaRPr sz="1300" dirty="0">
              <a:latin typeface="Lato"/>
              <a:ea typeface="Lato"/>
              <a:cs typeface="Lato"/>
              <a:sym typeface="Lato"/>
            </a:endParaRPr>
          </a:p>
        </p:txBody>
      </p:sp>
      <p:grpSp>
        <p:nvGrpSpPr>
          <p:cNvPr id="2" name="Group 1"/>
          <p:cNvGrpSpPr/>
          <p:nvPr/>
        </p:nvGrpSpPr>
        <p:grpSpPr>
          <a:xfrm>
            <a:off x="282775" y="3208350"/>
            <a:ext cx="4930901" cy="1087900"/>
            <a:chOff x="282775" y="3208350"/>
            <a:chExt cx="4930901" cy="1087900"/>
          </a:xfrm>
        </p:grpSpPr>
        <p:pic>
          <p:nvPicPr>
            <p:cNvPr id="334" name="Google Shape;334;p46"/>
            <p:cNvPicPr preferRelativeResize="0"/>
            <p:nvPr/>
          </p:nvPicPr>
          <p:blipFill>
            <a:blip r:embed="rId4">
              <a:alphaModFix/>
            </a:blip>
            <a:stretch>
              <a:fillRect/>
            </a:stretch>
          </p:blipFill>
          <p:spPr>
            <a:xfrm>
              <a:off x="282775" y="3208350"/>
              <a:ext cx="4930901" cy="1087900"/>
            </a:xfrm>
            <a:prstGeom prst="rect">
              <a:avLst/>
            </a:prstGeom>
            <a:noFill/>
            <a:ln>
              <a:noFill/>
            </a:ln>
          </p:spPr>
        </p:pic>
        <p:sp>
          <p:nvSpPr>
            <p:cNvPr id="336" name="Google Shape;336;p46"/>
            <p:cNvSpPr/>
            <p:nvPr/>
          </p:nvSpPr>
          <p:spPr>
            <a:xfrm>
              <a:off x="1924200" y="3908175"/>
              <a:ext cx="5688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1924200" y="3732188"/>
              <a:ext cx="5688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3008700" y="3732200"/>
              <a:ext cx="8544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3008700" y="3908200"/>
              <a:ext cx="8544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6"/>
          <p:cNvSpPr/>
          <p:nvPr/>
        </p:nvSpPr>
        <p:spPr>
          <a:xfrm>
            <a:off x="908650" y="2793476"/>
            <a:ext cx="5688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555175" y="2800620"/>
            <a:ext cx="568800" cy="146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txBox="1"/>
          <p:nvPr/>
        </p:nvSpPr>
        <p:spPr>
          <a:xfrm>
            <a:off x="5314825" y="2078525"/>
            <a:ext cx="3421200" cy="93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666666"/>
                </a:solidFill>
                <a:latin typeface="Lato"/>
                <a:ea typeface="Lato"/>
                <a:cs typeface="Lato"/>
                <a:sym typeface="Lato"/>
              </a:rPr>
              <a:t>Slope for SES = 3.874, SE=0.137</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 t-ratio = 28.354</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Single-level: 𝛃= 4.255, SE=0.126</a:t>
            </a:r>
            <a:endParaRPr sz="1200" dirty="0">
              <a:solidFill>
                <a:srgbClr val="666666"/>
              </a:solidFill>
              <a:latin typeface="Lato"/>
              <a:ea typeface="Lato"/>
              <a:cs typeface="Lato"/>
              <a:sym typeface="Lato"/>
            </a:endParaRPr>
          </a:p>
          <a:p>
            <a:pPr marL="0" lvl="0" indent="0" algn="l" rtl="0">
              <a:spcBef>
                <a:spcPts val="0"/>
              </a:spcBef>
              <a:spcAft>
                <a:spcPts val="0"/>
              </a:spcAft>
              <a:buNone/>
            </a:pPr>
            <a:r>
              <a:rPr lang="en" sz="1200" dirty="0">
                <a:solidFill>
                  <a:srgbClr val="666666"/>
                </a:solidFill>
                <a:latin typeface="Lato"/>
                <a:ea typeface="Lato"/>
                <a:cs typeface="Lato"/>
                <a:sym typeface="Lato"/>
              </a:rPr>
              <a:t> t-ratio = 4.255/0.126= 33.858 </a:t>
            </a:r>
            <a:endParaRPr sz="1200" dirty="0">
              <a:solidFill>
                <a:srgbClr val="666666"/>
              </a:solidFill>
              <a:latin typeface="Lato"/>
              <a:ea typeface="Lato"/>
              <a:cs typeface="Lato"/>
              <a:sym typeface="Lato"/>
            </a:endParaRPr>
          </a:p>
          <a:p>
            <a:pPr marL="0" lvl="0" indent="0" algn="l" rtl="0">
              <a:spcBef>
                <a:spcPts val="0"/>
              </a:spcBef>
              <a:spcAft>
                <a:spcPts val="0"/>
              </a:spcAft>
              <a:buNone/>
            </a:pPr>
            <a:endParaRPr sz="1300" dirty="0">
              <a:solidFill>
                <a:srgbClr val="666666"/>
              </a:solidFill>
              <a:latin typeface="Lato"/>
              <a:ea typeface="Lato"/>
              <a:cs typeface="Lato"/>
              <a:sym typeface="Lato"/>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873000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3: building the group-level(or level 2) random intercept model</a:t>
            </a:r>
            <a:endParaRPr/>
          </a:p>
          <a:p>
            <a:pPr marL="0" lvl="0" indent="0" algn="l" rtl="0">
              <a:spcBef>
                <a:spcPts val="0"/>
              </a:spcBef>
              <a:spcAft>
                <a:spcPts val="0"/>
              </a:spcAft>
              <a:buNone/>
            </a:pPr>
            <a:endParaRPr/>
          </a:p>
        </p:txBody>
      </p:sp>
      <p:sp>
        <p:nvSpPr>
          <p:cNvPr id="348" name="Google Shape;348;p47"/>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Adding higher-level explanatory variables to explain the variability in intercepts across schools</a:t>
            </a:r>
            <a:endParaRPr sz="1400" dirty="0"/>
          </a:p>
          <a:p>
            <a:pPr marL="0" lvl="0" indent="0" algn="l" rtl="0">
              <a:spcBef>
                <a:spcPts val="0"/>
              </a:spcBef>
              <a:spcAft>
                <a:spcPts val="0"/>
              </a:spcAft>
              <a:buNone/>
            </a:pPr>
            <a:r>
              <a:rPr lang="en" sz="1400" dirty="0"/>
              <a:t>→ school context variables and the focus of the school’s academic program will impact the remaining variability in achievement between schools </a:t>
            </a:r>
            <a:endParaRPr sz="1400" dirty="0"/>
          </a:p>
          <a:p>
            <a:pPr marL="0" lvl="0" indent="0" algn="l" rtl="0">
              <a:spcBef>
                <a:spcPts val="1600"/>
              </a:spcBef>
              <a:spcAft>
                <a:spcPts val="1600"/>
              </a:spcAft>
              <a:buNone/>
            </a:pPr>
            <a:endParaRPr dirty="0"/>
          </a:p>
        </p:txBody>
      </p:sp>
      <p:pic>
        <p:nvPicPr>
          <p:cNvPr id="349" name="Google Shape;349;p47"/>
          <p:cNvPicPr preferRelativeResize="0"/>
          <p:nvPr/>
        </p:nvPicPr>
        <p:blipFill>
          <a:blip r:embed="rId3">
            <a:alphaModFix/>
          </a:blip>
          <a:stretch>
            <a:fillRect/>
          </a:stretch>
        </p:blipFill>
        <p:spPr>
          <a:xfrm>
            <a:off x="882550" y="2571750"/>
            <a:ext cx="1418359" cy="371475"/>
          </a:xfrm>
          <a:prstGeom prst="rect">
            <a:avLst/>
          </a:prstGeom>
          <a:noFill/>
          <a:ln>
            <a:noFill/>
          </a:ln>
        </p:spPr>
      </p:pic>
      <p:pic>
        <p:nvPicPr>
          <p:cNvPr id="350" name="Google Shape;350;p47"/>
          <p:cNvPicPr preferRelativeResize="0"/>
          <p:nvPr/>
        </p:nvPicPr>
        <p:blipFill>
          <a:blip r:embed="rId4">
            <a:alphaModFix/>
          </a:blip>
          <a:stretch>
            <a:fillRect/>
          </a:stretch>
        </p:blipFill>
        <p:spPr>
          <a:xfrm>
            <a:off x="911225" y="4058400"/>
            <a:ext cx="6391275" cy="371475"/>
          </a:xfrm>
          <a:prstGeom prst="rect">
            <a:avLst/>
          </a:prstGeom>
          <a:noFill/>
          <a:ln>
            <a:noFill/>
          </a:ln>
        </p:spPr>
      </p:pic>
      <p:pic>
        <p:nvPicPr>
          <p:cNvPr id="351" name="Google Shape;351;p47"/>
          <p:cNvPicPr preferRelativeResize="0"/>
          <p:nvPr/>
        </p:nvPicPr>
        <p:blipFill>
          <a:blip r:embed="rId5">
            <a:alphaModFix/>
          </a:blip>
          <a:stretch>
            <a:fillRect/>
          </a:stretch>
        </p:blipFill>
        <p:spPr>
          <a:xfrm>
            <a:off x="882550" y="3180450"/>
            <a:ext cx="4962525" cy="333375"/>
          </a:xfrm>
          <a:prstGeom prst="rect">
            <a:avLst/>
          </a:prstGeom>
          <a:noFill/>
          <a:ln>
            <a:noFill/>
          </a:ln>
        </p:spPr>
      </p:pic>
      <p:sp>
        <p:nvSpPr>
          <p:cNvPr id="352" name="Google Shape;352;p47"/>
          <p:cNvSpPr/>
          <p:nvPr/>
        </p:nvSpPr>
        <p:spPr>
          <a:xfrm>
            <a:off x="607575" y="2765957"/>
            <a:ext cx="209650" cy="601200"/>
          </a:xfrm>
          <a:prstGeom prst="curvedRightArrow">
            <a:avLst>
              <a:gd name="adj1" fmla="val 25000"/>
              <a:gd name="adj2" fmla="val 50000"/>
              <a:gd name="adj3" fmla="val 25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txBox="1"/>
          <p:nvPr/>
        </p:nvSpPr>
        <p:spPr>
          <a:xfrm>
            <a:off x="5845075" y="2114700"/>
            <a:ext cx="2960000" cy="19437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SzPts val="1200"/>
            </a:pPr>
            <a:r>
              <a:rPr lang="en" sz="1100" b="1" i="1" dirty="0" smtClean="0">
                <a:latin typeface="Lato"/>
                <a:ea typeface="Lato"/>
                <a:cs typeface="Lato"/>
                <a:sym typeface="Lato"/>
              </a:rPr>
              <a:t>Understand how the predictors are measured</a:t>
            </a:r>
          </a:p>
          <a:p>
            <a:pPr marL="457200" lvl="0" indent="-304800" algn="l" rtl="0">
              <a:spcBef>
                <a:spcPts val="0"/>
              </a:spcBef>
              <a:spcAft>
                <a:spcPts val="0"/>
              </a:spcAft>
              <a:buSzPts val="1200"/>
              <a:buFont typeface="Lato"/>
              <a:buChar char="●"/>
            </a:pPr>
            <a:r>
              <a:rPr lang="en" sz="1100" b="1" i="1" dirty="0" smtClean="0">
                <a:latin typeface="Lato"/>
                <a:ea typeface="Lato"/>
                <a:cs typeface="Lato"/>
                <a:sym typeface="Lato"/>
              </a:rPr>
              <a:t>ses_mean</a:t>
            </a:r>
            <a:r>
              <a:rPr lang="en" sz="1100" dirty="0" smtClean="0">
                <a:latin typeface="Lato"/>
                <a:ea typeface="Lato"/>
                <a:cs typeface="Lato"/>
                <a:sym typeface="Lato"/>
              </a:rPr>
              <a:t> </a:t>
            </a:r>
            <a:r>
              <a:rPr lang="en" sz="1100" dirty="0">
                <a:latin typeface="Lato"/>
                <a:ea typeface="Lato"/>
                <a:cs typeface="Lato"/>
                <a:sym typeface="Lato"/>
              </a:rPr>
              <a:t>: (school) z- score (mean=0, SD=1)</a:t>
            </a:r>
            <a:endParaRPr sz="1100" dirty="0">
              <a:latin typeface="Lato"/>
              <a:ea typeface="Lato"/>
              <a:cs typeface="Lato"/>
              <a:sym typeface="Lato"/>
            </a:endParaRPr>
          </a:p>
          <a:p>
            <a:pPr marL="457200" lvl="0" indent="-304800" algn="l" rtl="0">
              <a:spcBef>
                <a:spcPts val="0"/>
              </a:spcBef>
              <a:spcAft>
                <a:spcPts val="0"/>
              </a:spcAft>
              <a:buSzPts val="1200"/>
              <a:buFont typeface="Lato"/>
              <a:buChar char="●"/>
            </a:pPr>
            <a:r>
              <a:rPr lang="en" sz="1100" b="1" i="1" dirty="0">
                <a:latin typeface="Lato"/>
                <a:ea typeface="Lato"/>
                <a:cs typeface="Lato"/>
                <a:sym typeface="Lato"/>
              </a:rPr>
              <a:t>pro4yrc</a:t>
            </a:r>
            <a:r>
              <a:rPr lang="en" sz="1100" dirty="0">
                <a:latin typeface="Lato"/>
                <a:ea typeface="Lato"/>
                <a:cs typeface="Lato"/>
                <a:sym typeface="Lato"/>
              </a:rPr>
              <a:t> : proportion of students planning to attend a 4-year univ (ranging from 0 to 1)</a:t>
            </a:r>
            <a:endParaRPr sz="1100" dirty="0">
              <a:latin typeface="Lato"/>
              <a:ea typeface="Lato"/>
              <a:cs typeface="Lato"/>
              <a:sym typeface="Lato"/>
            </a:endParaRPr>
          </a:p>
          <a:p>
            <a:pPr marL="457200" lvl="0" indent="-304800" algn="l" rtl="0">
              <a:spcBef>
                <a:spcPts val="0"/>
              </a:spcBef>
              <a:spcAft>
                <a:spcPts val="0"/>
              </a:spcAft>
              <a:buSzPts val="1200"/>
              <a:buFont typeface="Lato"/>
              <a:buChar char="●"/>
            </a:pPr>
            <a:r>
              <a:rPr lang="en" sz="1100" b="1" i="1" dirty="0">
                <a:latin typeface="Lato"/>
                <a:ea typeface="Lato"/>
                <a:cs typeface="Lato"/>
                <a:sym typeface="Lato"/>
              </a:rPr>
              <a:t>public</a:t>
            </a:r>
            <a:r>
              <a:rPr lang="en" sz="1100" dirty="0">
                <a:latin typeface="Lato"/>
                <a:ea typeface="Lato"/>
                <a:cs typeface="Lato"/>
                <a:sym typeface="Lato"/>
              </a:rPr>
              <a:t> : dummy-coded school type (0=private, 1=public)</a:t>
            </a:r>
            <a:endParaRPr sz="1100" dirty="0">
              <a:latin typeface="Lato"/>
              <a:ea typeface="Lato"/>
              <a:cs typeface="Lato"/>
              <a:sym typeface="Lato"/>
            </a:endParaRPr>
          </a:p>
          <a:p>
            <a:pPr marL="457200" lvl="0" indent="-304800" algn="l" rtl="0">
              <a:spcBef>
                <a:spcPts val="0"/>
              </a:spcBef>
              <a:spcAft>
                <a:spcPts val="0"/>
              </a:spcAft>
              <a:buSzPts val="1200"/>
              <a:buFont typeface="Lato"/>
              <a:buChar char="●"/>
            </a:pPr>
            <a:r>
              <a:rPr lang="en" sz="1100" b="1" i="1" dirty="0">
                <a:latin typeface="Lato"/>
                <a:ea typeface="Lato"/>
                <a:cs typeface="Lato"/>
                <a:sym typeface="Lato"/>
              </a:rPr>
              <a:t>SES</a:t>
            </a:r>
            <a:r>
              <a:rPr lang="en" sz="1100" dirty="0">
                <a:latin typeface="Lato"/>
                <a:ea typeface="Lato"/>
                <a:cs typeface="Lato"/>
                <a:sym typeface="Lato"/>
              </a:rPr>
              <a:t> : (student) z-score (mean=0, SD=1)</a:t>
            </a:r>
            <a:endParaRPr sz="1100" dirty="0">
              <a:latin typeface="Lato"/>
              <a:ea typeface="Lato"/>
              <a:cs typeface="Lato"/>
              <a:sym typeface="Lato"/>
            </a:endParaRPr>
          </a:p>
        </p:txBody>
      </p:sp>
      <p:sp>
        <p:nvSpPr>
          <p:cNvPr id="354" name="Google Shape;354;p47"/>
          <p:cNvSpPr/>
          <p:nvPr/>
        </p:nvSpPr>
        <p:spPr>
          <a:xfrm>
            <a:off x="2152200" y="2395500"/>
            <a:ext cx="2121600" cy="231000"/>
          </a:xfrm>
          <a:prstGeom prst="wedgeRectCallout">
            <a:avLst>
              <a:gd name="adj1" fmla="val -45591"/>
              <a:gd name="adj2" fmla="val 100064"/>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Individual school means</a:t>
            </a:r>
            <a:endParaRPr sz="1200"/>
          </a:p>
        </p:txBody>
      </p:sp>
      <p:sp>
        <p:nvSpPr>
          <p:cNvPr id="355" name="Google Shape;355;p47"/>
          <p:cNvSpPr/>
          <p:nvPr/>
        </p:nvSpPr>
        <p:spPr>
          <a:xfrm>
            <a:off x="1210850" y="2949500"/>
            <a:ext cx="2949300" cy="231000"/>
          </a:xfrm>
          <a:prstGeom prst="wedgeRectCallout">
            <a:avLst>
              <a:gd name="adj1" fmla="val -39950"/>
              <a:gd name="adj2" fmla="val -73044"/>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School-level intercept (grand mean)</a:t>
            </a:r>
            <a:endParaRPr sz="1200"/>
          </a:p>
        </p:txBody>
      </p:sp>
      <p:sp>
        <p:nvSpPr>
          <p:cNvPr id="356" name="Google Shape;356;p47"/>
          <p:cNvSpPr/>
          <p:nvPr/>
        </p:nvSpPr>
        <p:spPr>
          <a:xfrm>
            <a:off x="921075" y="4067200"/>
            <a:ext cx="6391200" cy="3714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595273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2" name="HLM Step 3_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124619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3: building the group-level(or level 2) random intercept model</a:t>
            </a:r>
            <a:endParaRPr/>
          </a:p>
          <a:p>
            <a:pPr marL="0" lvl="0" indent="0" algn="l" rtl="0">
              <a:spcBef>
                <a:spcPts val="0"/>
              </a:spcBef>
              <a:spcAft>
                <a:spcPts val="0"/>
              </a:spcAft>
              <a:buNone/>
            </a:pPr>
            <a:endParaRPr/>
          </a:p>
        </p:txBody>
      </p:sp>
      <p:sp>
        <p:nvSpPr>
          <p:cNvPr id="369" name="Google Shape;369;p49"/>
          <p:cNvSpPr txBox="1">
            <a:spLocks noGrp="1"/>
          </p:cNvSpPr>
          <p:nvPr>
            <p:ph type="body" idx="1"/>
          </p:nvPr>
        </p:nvSpPr>
        <p:spPr>
          <a:xfrm>
            <a:off x="729450" y="3830975"/>
            <a:ext cx="7688700" cy="97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i="1" dirty="0"/>
              <a:t>The average school intercept of 56.28 is the predicted score for students in public schools when average school SES(ses_mean) is 0, where no students plan to attend 4-year institutions, and where individual SES is held at the grand-mean average.  (Heck, Thomas, &amp; Tabata, 2013) </a:t>
            </a:r>
            <a:endParaRPr sz="1300" i="1" dirty="0"/>
          </a:p>
        </p:txBody>
      </p:sp>
      <p:pic>
        <p:nvPicPr>
          <p:cNvPr id="370" name="Google Shape;370;p49"/>
          <p:cNvPicPr preferRelativeResize="0"/>
          <p:nvPr/>
        </p:nvPicPr>
        <p:blipFill>
          <a:blip r:embed="rId3">
            <a:alphaModFix/>
          </a:blip>
          <a:stretch>
            <a:fillRect/>
          </a:stretch>
        </p:blipFill>
        <p:spPr>
          <a:xfrm>
            <a:off x="729448" y="1387123"/>
            <a:ext cx="4761950" cy="1930925"/>
          </a:xfrm>
          <a:prstGeom prst="rect">
            <a:avLst/>
          </a:prstGeom>
          <a:noFill/>
          <a:ln>
            <a:noFill/>
          </a:ln>
        </p:spPr>
      </p:pic>
      <p:pic>
        <p:nvPicPr>
          <p:cNvPr id="371" name="Google Shape;371;p49"/>
          <p:cNvPicPr preferRelativeResize="0"/>
          <p:nvPr/>
        </p:nvPicPr>
        <p:blipFill>
          <a:blip r:embed="rId4">
            <a:alphaModFix/>
          </a:blip>
          <a:stretch>
            <a:fillRect/>
          </a:stretch>
        </p:blipFill>
        <p:spPr>
          <a:xfrm>
            <a:off x="729450" y="3407825"/>
            <a:ext cx="5953125" cy="333375"/>
          </a:xfrm>
          <a:prstGeom prst="rect">
            <a:avLst/>
          </a:prstGeom>
          <a:noFill/>
          <a:ln>
            <a:noFill/>
          </a:ln>
        </p:spPr>
      </p:pic>
      <p:sp>
        <p:nvSpPr>
          <p:cNvPr id="372" name="Google Shape;372;p49"/>
          <p:cNvSpPr/>
          <p:nvPr/>
        </p:nvSpPr>
        <p:spPr>
          <a:xfrm>
            <a:off x="5954050" y="1286850"/>
            <a:ext cx="2489100" cy="19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666666"/>
                </a:solidFill>
                <a:latin typeface="Lato"/>
                <a:ea typeface="Lato"/>
                <a:cs typeface="Lato"/>
                <a:sym typeface="Lato"/>
              </a:rPr>
              <a:t>[school type as factor]</a:t>
            </a:r>
            <a:endParaRPr sz="1300">
              <a:solidFill>
                <a:srgbClr val="666666"/>
              </a:solidFill>
              <a:latin typeface="Lato"/>
              <a:ea typeface="Lato"/>
              <a:cs typeface="Lato"/>
              <a:sym typeface="Lato"/>
            </a:endParaRPr>
          </a:p>
          <a:p>
            <a:pPr marL="0" lvl="0" indent="0" algn="l" rtl="0">
              <a:spcBef>
                <a:spcPts val="500"/>
              </a:spcBef>
              <a:spcAft>
                <a:spcPts val="0"/>
              </a:spcAft>
              <a:buNone/>
            </a:pPr>
            <a:r>
              <a:rPr lang="en" sz="1300">
                <a:solidFill>
                  <a:srgbClr val="666666"/>
                </a:solidFill>
                <a:latin typeface="Lato"/>
                <a:ea typeface="Lato"/>
                <a:cs typeface="Lato"/>
                <a:sym typeface="Lato"/>
              </a:rPr>
              <a:t>Public schools are coded 1, the second category is the reference group. </a:t>
            </a:r>
            <a:endParaRPr sz="1300">
              <a:solidFill>
                <a:srgbClr val="666666"/>
              </a:solidFill>
              <a:latin typeface="Lato"/>
              <a:ea typeface="Lato"/>
              <a:cs typeface="Lato"/>
              <a:sym typeface="Lato"/>
            </a:endParaRPr>
          </a:p>
          <a:p>
            <a:pPr marL="0" lvl="0" indent="0" algn="l" rtl="0">
              <a:spcBef>
                <a:spcPts val="500"/>
              </a:spcBef>
              <a:spcAft>
                <a:spcPts val="500"/>
              </a:spcAft>
              <a:buNone/>
            </a:pPr>
            <a:r>
              <a:rPr lang="en" sz="1300">
                <a:solidFill>
                  <a:srgbClr val="666666"/>
                </a:solidFill>
                <a:latin typeface="Lato"/>
                <a:ea typeface="Lato"/>
                <a:cs typeface="Lato"/>
                <a:sym typeface="Lato"/>
              </a:rPr>
              <a:t>Controlling for the other predictors in the model, school type does not affect achievement (𝛄03=0.164, p&gt;.05)</a:t>
            </a:r>
            <a:endParaRPr/>
          </a:p>
        </p:txBody>
      </p:sp>
      <p:sp>
        <p:nvSpPr>
          <p:cNvPr id="373" name="Google Shape;373;p49"/>
          <p:cNvSpPr/>
          <p:nvPr/>
        </p:nvSpPr>
        <p:spPr>
          <a:xfrm>
            <a:off x="5954050" y="1286850"/>
            <a:ext cx="2489100" cy="19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666666"/>
                </a:solidFill>
                <a:latin typeface="Lato"/>
                <a:ea typeface="Lato"/>
                <a:cs typeface="Lato"/>
                <a:sym typeface="Lato"/>
              </a:rPr>
              <a:t>[pro4yrc]</a:t>
            </a:r>
            <a:endParaRPr sz="1300">
              <a:solidFill>
                <a:srgbClr val="666666"/>
              </a:solidFill>
              <a:latin typeface="Lato"/>
              <a:ea typeface="Lato"/>
              <a:cs typeface="Lato"/>
              <a:sym typeface="Lato"/>
            </a:endParaRPr>
          </a:p>
          <a:p>
            <a:pPr marL="0" lvl="0" indent="0" algn="l" rtl="0">
              <a:spcBef>
                <a:spcPts val="500"/>
              </a:spcBef>
              <a:spcAft>
                <a:spcPts val="0"/>
              </a:spcAft>
              <a:buNone/>
            </a:pPr>
            <a:r>
              <a:rPr lang="en" sz="1300">
                <a:solidFill>
                  <a:srgbClr val="666666"/>
                </a:solidFill>
                <a:latin typeface="Lato"/>
                <a:ea typeface="Lato"/>
                <a:cs typeface="Lato"/>
                <a:sym typeface="Lato"/>
              </a:rPr>
              <a:t>The intercept is the outcome when there are no students in the school planning on attending a 4-year university.</a:t>
            </a:r>
            <a:endParaRPr sz="1300">
              <a:solidFill>
                <a:srgbClr val="666666"/>
              </a:solidFill>
              <a:latin typeface="Lato"/>
              <a:ea typeface="Lato"/>
              <a:cs typeface="Lato"/>
              <a:sym typeface="Lato"/>
            </a:endParaRPr>
          </a:p>
          <a:p>
            <a:pPr marL="0" lvl="0" indent="0" algn="l" rtl="0">
              <a:spcBef>
                <a:spcPts val="500"/>
              </a:spcBef>
              <a:spcAft>
                <a:spcPts val="0"/>
              </a:spcAft>
              <a:buNone/>
            </a:pPr>
            <a:r>
              <a:rPr lang="en" sz="1300">
                <a:solidFill>
                  <a:srgbClr val="666666"/>
                </a:solidFill>
                <a:latin typeface="Lato"/>
                <a:ea typeface="Lato"/>
                <a:cs typeface="Lato"/>
                <a:sym typeface="Lato"/>
              </a:rPr>
              <a:t>→ center the variable on its grand mean</a:t>
            </a:r>
            <a:endParaRPr sz="1300">
              <a:solidFill>
                <a:srgbClr val="666666"/>
              </a:solidFill>
              <a:latin typeface="Lato"/>
              <a:ea typeface="Lato"/>
              <a:cs typeface="Lato"/>
              <a:sym typeface="Lato"/>
            </a:endParaRPr>
          </a:p>
          <a:p>
            <a:pPr marL="0" lvl="0" indent="0" algn="l" rtl="0">
              <a:spcBef>
                <a:spcPts val="500"/>
              </a:spcBef>
              <a:spcAft>
                <a:spcPts val="0"/>
              </a:spcAft>
              <a:buNone/>
            </a:pPr>
            <a:endParaRPr/>
          </a:p>
        </p:txBody>
      </p:sp>
      <p:sp>
        <p:nvSpPr>
          <p:cNvPr id="374" name="Google Shape;374;p49"/>
          <p:cNvSpPr/>
          <p:nvPr/>
        </p:nvSpPr>
        <p:spPr>
          <a:xfrm>
            <a:off x="5961300" y="1302025"/>
            <a:ext cx="2489100" cy="19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666666"/>
                </a:solidFill>
                <a:latin typeface="Lato"/>
                <a:ea typeface="Lato"/>
                <a:cs typeface="Lato"/>
                <a:sym typeface="Lato"/>
              </a:rPr>
              <a:t>[ses_mean, SES]</a:t>
            </a:r>
            <a:endParaRPr sz="1300">
              <a:solidFill>
                <a:srgbClr val="666666"/>
              </a:solidFill>
              <a:latin typeface="Lato"/>
              <a:ea typeface="Lato"/>
              <a:cs typeface="Lato"/>
              <a:sym typeface="Lato"/>
            </a:endParaRPr>
          </a:p>
          <a:p>
            <a:pPr marL="0" lvl="0" indent="0" algn="l" rtl="0">
              <a:spcBef>
                <a:spcPts val="0"/>
              </a:spcBef>
              <a:spcAft>
                <a:spcPts val="0"/>
              </a:spcAft>
              <a:buNone/>
            </a:pPr>
            <a:r>
              <a:rPr lang="en" sz="1300">
                <a:solidFill>
                  <a:srgbClr val="666666"/>
                </a:solidFill>
                <a:latin typeface="Lato"/>
                <a:ea typeface="Lato"/>
                <a:cs typeface="Lato"/>
                <a:sym typeface="Lato"/>
              </a:rPr>
              <a:t>z-score(mean=0, </a:t>
            </a:r>
            <a:r>
              <a:rPr lang="en" sz="1300" i="1">
                <a:solidFill>
                  <a:srgbClr val="666666"/>
                </a:solidFill>
                <a:latin typeface="Lato"/>
                <a:ea typeface="Lato"/>
                <a:cs typeface="Lato"/>
                <a:sym typeface="Lato"/>
              </a:rPr>
              <a:t>SD</a:t>
            </a:r>
            <a:r>
              <a:rPr lang="en" sz="1300">
                <a:solidFill>
                  <a:srgbClr val="666666"/>
                </a:solidFill>
                <a:latin typeface="Lato"/>
                <a:ea typeface="Lato"/>
                <a:cs typeface="Lato"/>
                <a:sym typeface="Lato"/>
              </a:rPr>
              <a:t>=1)</a:t>
            </a:r>
            <a:endParaRPr sz="1300">
              <a:solidFill>
                <a:srgbClr val="666666"/>
              </a:solidFill>
              <a:latin typeface="Lato"/>
              <a:ea typeface="Lato"/>
              <a:cs typeface="Lato"/>
              <a:sym typeface="Lato"/>
            </a:endParaRPr>
          </a:p>
          <a:p>
            <a:pPr marL="0" lvl="0" indent="0" algn="l" rtl="0">
              <a:spcBef>
                <a:spcPts val="0"/>
              </a:spcBef>
              <a:spcAft>
                <a:spcPts val="0"/>
              </a:spcAft>
              <a:buNone/>
            </a:pPr>
            <a:r>
              <a:rPr lang="en" sz="1300">
                <a:solidFill>
                  <a:srgbClr val="666666"/>
                </a:solidFill>
                <a:latin typeface="Lato"/>
                <a:ea typeface="Lato"/>
                <a:cs typeface="Lato"/>
                <a:sym typeface="Lato"/>
              </a:rPr>
              <a:t>the effects of students SES background are significant at both the individual and school levels → compositional effect</a:t>
            </a:r>
            <a:endParaRPr sz="1300">
              <a:solidFill>
                <a:srgbClr val="666666"/>
              </a:solidFill>
              <a:latin typeface="Lato"/>
              <a:ea typeface="Lato"/>
              <a:cs typeface="Lato"/>
              <a:sym typeface="Lato"/>
            </a:endParaRPr>
          </a:p>
        </p:txBody>
      </p:sp>
      <p:sp>
        <p:nvSpPr>
          <p:cNvPr id="375" name="Google Shape;375;p49"/>
          <p:cNvSpPr/>
          <p:nvPr/>
        </p:nvSpPr>
        <p:spPr>
          <a:xfrm>
            <a:off x="3601475" y="2142275"/>
            <a:ext cx="403500" cy="1344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1320925" y="1966325"/>
            <a:ext cx="517500" cy="10245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412461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3"/>
                                        </p:tgtEl>
                                        <p:attrNameLst>
                                          <p:attrName>style.visibility</p:attrName>
                                        </p:attrNameLst>
                                      </p:cBhvr>
                                      <p:to>
                                        <p:strVal val="visible"/>
                                      </p:to>
                                    </p:set>
                                    <p:animEffect transition="in" filter="fade">
                                      <p:cBhvr>
                                        <p:cTn id="12" dur="1000"/>
                                        <p:tgtEl>
                                          <p:spTgt spid="3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
                                        </p:tgtEl>
                                        <p:attrNameLst>
                                          <p:attrName>style.visibility</p:attrName>
                                        </p:attrNameLst>
                                      </p:cBhvr>
                                      <p:to>
                                        <p:strVal val="visible"/>
                                      </p:to>
                                    </p:set>
                                    <p:animEffect transition="in" filter="fade">
                                      <p:cBhvr>
                                        <p:cTn id="17"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a:t>
            </a:r>
            <a:r>
              <a:rPr lang="en-US" dirty="0"/>
              <a:t>Hierarchical Linear Model</a:t>
            </a:r>
            <a:endParaRPr dirty="0"/>
          </a:p>
        </p:txBody>
      </p:sp>
      <p:sp>
        <p:nvSpPr>
          <p:cNvPr id="108" name="Google Shape;108;p1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 basic concepts and rationales of multilevel modeling </a:t>
            </a:r>
            <a:endParaRPr dirty="0"/>
          </a:p>
        </p:txBody>
      </p:sp>
      <p:sp>
        <p:nvSpPr>
          <p:cNvPr id="109" name="Google Shape;109;p1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bg2"/>
              </a:buClr>
              <a:buSzPts val="1400"/>
              <a:buChar char="●"/>
            </a:pPr>
            <a:r>
              <a:rPr lang="en-US" sz="1600" dirty="0"/>
              <a:t>Rationales of using multilevel modeling</a:t>
            </a:r>
            <a:endParaRPr sz="1600" dirty="0"/>
          </a:p>
          <a:p>
            <a:pPr marL="457200" lvl="0" indent="-317500" algn="l" rtl="0">
              <a:spcBef>
                <a:spcPts val="0"/>
              </a:spcBef>
              <a:spcAft>
                <a:spcPts val="0"/>
              </a:spcAft>
              <a:buClr>
                <a:schemeClr val="bg2"/>
              </a:buClr>
              <a:buSzPts val="1400"/>
              <a:buChar char="●"/>
            </a:pPr>
            <a:r>
              <a:rPr lang="en-US" sz="1600" dirty="0"/>
              <a:t>Equations</a:t>
            </a:r>
            <a:endParaRPr sz="1600" dirty="0"/>
          </a:p>
          <a:p>
            <a:pPr marL="457200" lvl="0" indent="-317500" algn="l" rtl="0">
              <a:spcBef>
                <a:spcPts val="0"/>
              </a:spcBef>
              <a:spcAft>
                <a:spcPts val="0"/>
              </a:spcAft>
              <a:buClr>
                <a:schemeClr val="bg2"/>
              </a:buClr>
              <a:buSzPts val="1400"/>
              <a:buChar char="●"/>
            </a:pPr>
            <a:r>
              <a:rPr lang="en" sz="1600" dirty="0"/>
              <a:t>Intraclass correlation</a:t>
            </a:r>
            <a:endParaRPr sz="1600" dirty="0"/>
          </a:p>
        </p:txBody>
      </p:sp>
      <p:sp>
        <p:nvSpPr>
          <p:cNvPr id="2" name="Slide Number Placeholder 1">
            <a:extLst>
              <a:ext uri="{FF2B5EF4-FFF2-40B4-BE49-F238E27FC236}">
                <a16:creationId xmlns:a16="http://schemas.microsoft.com/office/drawing/2014/main" id="{76518758-F303-4531-9F20-71052122A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HLM Step 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607063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3: building the group-level(or level 2) random intercept model</a:t>
            </a:r>
            <a:endParaRPr/>
          </a:p>
          <a:p>
            <a:pPr marL="0" lvl="0" indent="0" algn="l" rtl="0">
              <a:spcBef>
                <a:spcPts val="0"/>
              </a:spcBef>
              <a:spcAft>
                <a:spcPts val="0"/>
              </a:spcAft>
              <a:buNone/>
            </a:pPr>
            <a:endParaRPr/>
          </a:p>
        </p:txBody>
      </p:sp>
      <p:sp>
        <p:nvSpPr>
          <p:cNvPr id="389" name="Google Shape;389;p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390" name="Google Shape;390;p51"/>
          <p:cNvGrpSpPr/>
          <p:nvPr/>
        </p:nvGrpSpPr>
        <p:grpSpPr>
          <a:xfrm>
            <a:off x="702600" y="1547850"/>
            <a:ext cx="4761950" cy="1780575"/>
            <a:chOff x="729450" y="1387125"/>
            <a:chExt cx="4761950" cy="1780575"/>
          </a:xfrm>
        </p:grpSpPr>
        <p:pic>
          <p:nvPicPr>
            <p:cNvPr id="391" name="Google Shape;391;p51"/>
            <p:cNvPicPr preferRelativeResize="0"/>
            <p:nvPr/>
          </p:nvPicPr>
          <p:blipFill rotWithShape="1">
            <a:blip r:embed="rId3">
              <a:alphaModFix/>
            </a:blip>
            <a:srcRect b="7783"/>
            <a:stretch/>
          </p:blipFill>
          <p:spPr>
            <a:xfrm>
              <a:off x="729450" y="1387125"/>
              <a:ext cx="4761950" cy="1780575"/>
            </a:xfrm>
            <a:prstGeom prst="rect">
              <a:avLst/>
            </a:prstGeom>
            <a:noFill/>
            <a:ln>
              <a:noFill/>
            </a:ln>
          </p:spPr>
        </p:pic>
        <p:sp>
          <p:nvSpPr>
            <p:cNvPr id="392" name="Google Shape;392;p51"/>
            <p:cNvSpPr/>
            <p:nvPr/>
          </p:nvSpPr>
          <p:spPr>
            <a:xfrm>
              <a:off x="1360575" y="1972850"/>
              <a:ext cx="526800" cy="4791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1"/>
          <p:cNvGrpSpPr/>
          <p:nvPr/>
        </p:nvGrpSpPr>
        <p:grpSpPr>
          <a:xfrm>
            <a:off x="675750" y="3423775"/>
            <a:ext cx="4815650" cy="1600041"/>
            <a:chOff x="675750" y="3258175"/>
            <a:chExt cx="4815650" cy="1600041"/>
          </a:xfrm>
        </p:grpSpPr>
        <p:pic>
          <p:nvPicPr>
            <p:cNvPr id="394" name="Google Shape;394;p51"/>
            <p:cNvPicPr preferRelativeResize="0"/>
            <p:nvPr/>
          </p:nvPicPr>
          <p:blipFill>
            <a:blip r:embed="rId4">
              <a:alphaModFix/>
            </a:blip>
            <a:stretch>
              <a:fillRect/>
            </a:stretch>
          </p:blipFill>
          <p:spPr>
            <a:xfrm>
              <a:off x="675750" y="3258175"/>
              <a:ext cx="4815650" cy="1600041"/>
            </a:xfrm>
            <a:prstGeom prst="rect">
              <a:avLst/>
            </a:prstGeom>
            <a:noFill/>
            <a:ln>
              <a:noFill/>
            </a:ln>
          </p:spPr>
        </p:pic>
        <p:sp>
          <p:nvSpPr>
            <p:cNvPr id="395" name="Google Shape;395;p51"/>
            <p:cNvSpPr/>
            <p:nvPr/>
          </p:nvSpPr>
          <p:spPr>
            <a:xfrm>
              <a:off x="1308725" y="3829475"/>
              <a:ext cx="526800" cy="3330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51"/>
          <p:cNvSpPr/>
          <p:nvPr/>
        </p:nvSpPr>
        <p:spPr>
          <a:xfrm>
            <a:off x="62075" y="1337250"/>
            <a:ext cx="2400900" cy="21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Lato"/>
                <a:ea typeface="Lato"/>
                <a:cs typeface="Lato"/>
                <a:sym typeface="Lato"/>
              </a:rPr>
              <a:t>Public school defined as a factor</a:t>
            </a:r>
            <a:endParaRPr sz="1200" b="1">
              <a:latin typeface="Lato"/>
              <a:ea typeface="Lato"/>
              <a:cs typeface="Lato"/>
              <a:sym typeface="Lato"/>
            </a:endParaRPr>
          </a:p>
        </p:txBody>
      </p:sp>
      <p:sp>
        <p:nvSpPr>
          <p:cNvPr id="397" name="Google Shape;397;p51"/>
          <p:cNvSpPr/>
          <p:nvPr/>
        </p:nvSpPr>
        <p:spPr>
          <a:xfrm>
            <a:off x="76200" y="3213175"/>
            <a:ext cx="2702720" cy="21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latin typeface="Lato"/>
                <a:ea typeface="Lato"/>
                <a:cs typeface="Lato"/>
                <a:sym typeface="Lato"/>
              </a:rPr>
              <a:t>Public school defined as a covariate</a:t>
            </a:r>
            <a:endParaRPr sz="1200" b="1" dirty="0">
              <a:latin typeface="Lato"/>
              <a:ea typeface="Lato"/>
              <a:cs typeface="Lato"/>
              <a:sym typeface="Lato"/>
            </a:endParaRPr>
          </a:p>
        </p:txBody>
      </p:sp>
      <p:sp>
        <p:nvSpPr>
          <p:cNvPr id="398" name="Google Shape;398;p51"/>
          <p:cNvSpPr/>
          <p:nvPr/>
        </p:nvSpPr>
        <p:spPr>
          <a:xfrm>
            <a:off x="5884425" y="1387125"/>
            <a:ext cx="3017400" cy="2695200"/>
          </a:xfrm>
          <a:prstGeom prst="wedgeRectCallout">
            <a:avLst>
              <a:gd name="adj1" fmla="val -67712"/>
              <a:gd name="adj2" fmla="val 375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solidFill>
                  <a:srgbClr val="666666"/>
                </a:solidFill>
                <a:latin typeface="Lato"/>
                <a:ea typeface="Lato"/>
                <a:cs typeface="Lato"/>
                <a:sym typeface="Lato"/>
              </a:rPr>
              <a:t>[School type as a covariate]</a:t>
            </a:r>
            <a:endParaRPr sz="1300" b="1" dirty="0">
              <a:solidFill>
                <a:srgbClr val="666666"/>
              </a:solidFill>
              <a:latin typeface="Lato"/>
              <a:ea typeface="Lato"/>
              <a:cs typeface="Lato"/>
              <a:sym typeface="Lato"/>
            </a:endParaRPr>
          </a:p>
          <a:p>
            <a:pPr marL="0" lvl="0" indent="0" algn="l" rtl="0">
              <a:spcBef>
                <a:spcPts val="500"/>
              </a:spcBef>
              <a:spcAft>
                <a:spcPts val="0"/>
              </a:spcAft>
              <a:buNone/>
            </a:pPr>
            <a:r>
              <a:rPr lang="en" sz="1300" dirty="0">
                <a:solidFill>
                  <a:srgbClr val="666666"/>
                </a:solidFill>
                <a:latin typeface="Lato"/>
                <a:ea typeface="Lato"/>
                <a:cs typeface="Lato"/>
                <a:sym typeface="Lato"/>
              </a:rPr>
              <a:t>Intercept : 56.28 vs. 56.44</a:t>
            </a:r>
            <a:endParaRPr sz="1300" dirty="0">
              <a:solidFill>
                <a:srgbClr val="666666"/>
              </a:solidFill>
              <a:latin typeface="Lato"/>
              <a:ea typeface="Lato"/>
              <a:cs typeface="Lato"/>
              <a:sym typeface="Lato"/>
            </a:endParaRPr>
          </a:p>
          <a:p>
            <a:pPr marL="0" lvl="0" indent="0" algn="l" rtl="0">
              <a:spcBef>
                <a:spcPts val="500"/>
              </a:spcBef>
              <a:spcAft>
                <a:spcPts val="0"/>
              </a:spcAft>
              <a:buNone/>
            </a:pPr>
            <a:r>
              <a:rPr lang="en" sz="1300" dirty="0">
                <a:solidFill>
                  <a:srgbClr val="666666"/>
                </a:solidFill>
                <a:latin typeface="Lato"/>
                <a:ea typeface="Lato"/>
                <a:cs typeface="Lato"/>
                <a:sym typeface="Lato"/>
              </a:rPr>
              <a:t>In the second model, the intercept presents the mean for private school. Public schools are now being 0.16 of a point lower. </a:t>
            </a:r>
            <a:endParaRPr sz="1300" dirty="0">
              <a:solidFill>
                <a:srgbClr val="666666"/>
              </a:solidFill>
              <a:latin typeface="Lato"/>
              <a:ea typeface="Lato"/>
              <a:cs typeface="Lato"/>
              <a:sym typeface="Lato"/>
            </a:endParaRPr>
          </a:p>
          <a:p>
            <a:pPr marL="0" lvl="0" indent="0" algn="l" rtl="0">
              <a:spcBef>
                <a:spcPts val="500"/>
              </a:spcBef>
              <a:spcAft>
                <a:spcPts val="500"/>
              </a:spcAft>
              <a:buNone/>
            </a:pPr>
            <a:r>
              <a:rPr lang="en" sz="1300" dirty="0">
                <a:solidFill>
                  <a:srgbClr val="666666"/>
                </a:solidFill>
                <a:latin typeface="Lato"/>
                <a:ea typeface="Lato"/>
                <a:cs typeface="Lato"/>
                <a:sym typeface="Lato"/>
              </a:rPr>
              <a:t>If we add public sch intercept 0.16 and private estimate 56.28 from the first model, we still gain 56.44</a:t>
            </a:r>
            <a:endParaRPr sz="1300" dirty="0">
              <a:solidFill>
                <a:srgbClr val="666666"/>
              </a:solidFill>
              <a:latin typeface="Lato"/>
              <a:ea typeface="Lato"/>
              <a:cs typeface="Lato"/>
              <a:sym typeface="Lato"/>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33316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2"/>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building the group-level(or level 2) random intercept model</a:t>
            </a:r>
            <a:endParaRPr dirty="0"/>
          </a:p>
          <a:p>
            <a:pPr marL="0" lvl="0" indent="0" algn="l" rtl="0">
              <a:spcBef>
                <a:spcPts val="0"/>
              </a:spcBef>
              <a:spcAft>
                <a:spcPts val="0"/>
              </a:spcAft>
              <a:buNone/>
            </a:pPr>
            <a:endParaRPr dirty="0"/>
          </a:p>
        </p:txBody>
      </p:sp>
      <p:graphicFrame>
        <p:nvGraphicFramePr>
          <p:cNvPr id="7" name="Table 6"/>
          <p:cNvGraphicFramePr>
            <a:graphicFrameLocks noGrp="1"/>
          </p:cNvGraphicFramePr>
          <p:nvPr>
            <p:extLst>
              <p:ext uri="{D42A27DB-BD31-4B8C-83A1-F6EECF244321}">
                <p14:modId xmlns:p14="http://schemas.microsoft.com/office/powerpoint/2010/main" val="666998312"/>
              </p:ext>
            </p:extLst>
          </p:nvPr>
        </p:nvGraphicFramePr>
        <p:xfrm>
          <a:off x="1862334" y="1502575"/>
          <a:ext cx="5419332" cy="3568382"/>
        </p:xfrm>
        <a:graphic>
          <a:graphicData uri="http://schemas.openxmlformats.org/drawingml/2006/table">
            <a:tbl>
              <a:tblPr firstRow="1" firstCol="1" bandRow="1"/>
              <a:tblGrid>
                <a:gridCol w="1354586">
                  <a:extLst>
                    <a:ext uri="{9D8B030D-6E8A-4147-A177-3AD203B41FA5}">
                      <a16:colId xmlns:a16="http://schemas.microsoft.com/office/drawing/2014/main" val="1582080651"/>
                    </a:ext>
                  </a:extLst>
                </a:gridCol>
                <a:gridCol w="1354586">
                  <a:extLst>
                    <a:ext uri="{9D8B030D-6E8A-4147-A177-3AD203B41FA5}">
                      <a16:colId xmlns:a16="http://schemas.microsoft.com/office/drawing/2014/main" val="189888718"/>
                    </a:ext>
                  </a:extLst>
                </a:gridCol>
                <a:gridCol w="1355080">
                  <a:extLst>
                    <a:ext uri="{9D8B030D-6E8A-4147-A177-3AD203B41FA5}">
                      <a16:colId xmlns:a16="http://schemas.microsoft.com/office/drawing/2014/main" val="747947978"/>
                    </a:ext>
                  </a:extLst>
                </a:gridCol>
                <a:gridCol w="1355080">
                  <a:extLst>
                    <a:ext uri="{9D8B030D-6E8A-4147-A177-3AD203B41FA5}">
                      <a16:colId xmlns:a16="http://schemas.microsoft.com/office/drawing/2014/main" val="1163200260"/>
                    </a:ext>
                  </a:extLst>
                </a:gridCol>
              </a:tblGrid>
              <a:tr h="151978">
                <a:tc gridSpan="4">
                  <a:txBody>
                    <a:bodyPr/>
                    <a:lstStyle/>
                    <a:p>
                      <a:pPr marL="0" marR="0">
                        <a:lnSpc>
                          <a:spcPct val="107000"/>
                        </a:lnSpc>
                        <a:spcBef>
                          <a:spcPts val="0"/>
                        </a:spcBef>
                        <a:spcAft>
                          <a:spcPts val="0"/>
                        </a:spcAft>
                      </a:pPr>
                      <a:r>
                        <a:rPr lang="en-US" sz="1000" dirty="0" smtClean="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Two</a:t>
                      </a:r>
                      <a:r>
                        <a:rPr lang="en-US" sz="1000" baseline="0" dirty="0" smtClean="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-Level Hierarchical Linear Models Estimating Student Math Achievement </a:t>
                      </a:r>
                      <a:endParaRPr lang="en-US" sz="10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7916732"/>
                  </a:ext>
                </a:extLst>
              </a:tr>
              <a:tr h="151978">
                <a:tc>
                  <a:txBody>
                    <a:bodyPr/>
                    <a:lstStyle/>
                    <a:p>
                      <a:pPr marL="0" marR="0">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Model 1</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Model 2</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Model 3</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674891"/>
                  </a:ext>
                </a:extLst>
              </a:tr>
              <a:tr h="208094">
                <a:tc>
                  <a:txBody>
                    <a:bodyPr/>
                    <a:lstStyle/>
                    <a:p>
                      <a:pPr marL="0" marR="0">
                        <a:lnSpc>
                          <a:spcPct val="107000"/>
                        </a:lnSpc>
                        <a:spcBef>
                          <a:spcPts val="0"/>
                        </a:spcBef>
                        <a:spcAft>
                          <a:spcPts val="0"/>
                        </a:spcAft>
                      </a:pPr>
                      <a:r>
                        <a:rPr lang="en-US" sz="900" b="1">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Fixed Effects</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9988857"/>
                  </a:ext>
                </a:extLst>
              </a:tr>
              <a:tr h="151978">
                <a:tc>
                  <a:txBody>
                    <a:bodyPr/>
                    <a:lstStyle/>
                    <a:p>
                      <a:pPr marL="0" marR="0">
                        <a:lnSpc>
                          <a:spcPct val="107000"/>
                        </a:lnSpc>
                        <a:spcBef>
                          <a:spcPts val="0"/>
                        </a:spcBef>
                        <a:spcAft>
                          <a:spcPts val="0"/>
                        </a:spcAft>
                      </a:pPr>
                      <a:r>
                        <a:rPr lang="en-US" sz="900" i="1">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Student-level</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3315335418"/>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SES</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3.874***</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(0.137)</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3.191***</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(0.158)</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332133199"/>
                  </a:ext>
                </a:extLst>
              </a:tr>
              <a:tr h="151978">
                <a:tc>
                  <a:txBody>
                    <a:bodyPr/>
                    <a:lstStyle/>
                    <a:p>
                      <a:pPr marL="0" marR="0">
                        <a:lnSpc>
                          <a:spcPct val="107000"/>
                        </a:lnSpc>
                        <a:spcBef>
                          <a:spcPts val="0"/>
                        </a:spcBef>
                        <a:spcAft>
                          <a:spcPts val="0"/>
                        </a:spcAft>
                      </a:pPr>
                      <a:r>
                        <a:rPr lang="en-US" sz="900" i="1">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School-level</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2275782143"/>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Public</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-0.164</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(0.276)</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2181226859"/>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ses_mean</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2.473***</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(0.307)</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2397188703"/>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Pro4yrc</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1.420**</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(0.471)</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1822515258"/>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Intercept</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57.674***</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(0.188)</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57.596***</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(0.133)</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56.442***</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(0.474)</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2633380489"/>
                  </a:ext>
                </a:extLst>
              </a:tr>
              <a:tr h="168645">
                <a:tc>
                  <a:txBody>
                    <a:bodyPr/>
                    <a:lstStyle/>
                    <a:p>
                      <a:pPr marL="0" marR="0">
                        <a:lnSpc>
                          <a:spcPct val="107000"/>
                        </a:lnSpc>
                        <a:spcBef>
                          <a:spcPts val="0"/>
                        </a:spcBef>
                        <a:spcAft>
                          <a:spcPts val="0"/>
                        </a:spcAft>
                      </a:pPr>
                      <a:r>
                        <a:rPr lang="en-US" sz="900" b="1">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Random Effects</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845229478"/>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Variance within schools</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66.551***</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(1.172)</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62.807***</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(1.109)</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62.630***</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(1.103)</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a:noFill/>
                    </a:lnB>
                  </a:tcPr>
                </a:tc>
                <a:extLst>
                  <a:ext uri="{0D108BD9-81ED-4DB2-BD59-A6C34878D82A}">
                    <a16:rowId xmlns:a16="http://schemas.microsoft.com/office/drawing/2014/main" val="132888149"/>
                  </a:ext>
                </a:extLst>
              </a:tr>
              <a:tr h="303956">
                <a:tc>
                  <a:txBody>
                    <a:bodyPr/>
                    <a:lstStyle/>
                    <a:p>
                      <a:pPr marL="0" marR="0">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Variance between schools</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10.642***</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(1.029)</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3.469***</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(0.539)</a:t>
                      </a:r>
                      <a:endParaRPr lang="en-US" sz="90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2.395***</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(0.444)</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7357"/>
                  </a:ext>
                </a:extLst>
              </a:tr>
              <a:tr h="455934">
                <a:tc gridSpan="4">
                  <a:txBody>
                    <a:bodyPr/>
                    <a:lstStyle/>
                    <a:p>
                      <a:pPr marL="0" marR="0" algn="just">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Standard errors in parentheses</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*p&lt;0.5, **p&lt;0.01, ***p&lt;0.001</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a:lnSpc>
                          <a:spcPct val="107000"/>
                        </a:lnSpc>
                        <a:spcBef>
                          <a:spcPts val="0"/>
                        </a:spcBef>
                        <a:spcAft>
                          <a:spcPts val="0"/>
                        </a:spcAft>
                      </a:pPr>
                      <a:r>
                        <a:rPr lang="en-US" sz="900" dirty="0">
                          <a:solidFill>
                            <a:schemeClr val="accent1"/>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900" dirty="0">
                        <a:solidFill>
                          <a:schemeClr val="accent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53256" marR="53256"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5875090"/>
                  </a:ext>
                </a:extLst>
              </a:tr>
            </a:tbl>
          </a:graphicData>
        </a:graphic>
      </p:graphicFrame>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6628863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3"/>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4: adding a randomly varying slope (the random slope and intercept model) </a:t>
            </a:r>
            <a:endParaRPr/>
          </a:p>
          <a:p>
            <a:pPr marL="0" lvl="0" indent="0" algn="l" rtl="0">
              <a:spcBef>
                <a:spcPts val="0"/>
              </a:spcBef>
              <a:spcAft>
                <a:spcPts val="0"/>
              </a:spcAft>
              <a:buNone/>
            </a:pPr>
            <a:endParaRPr/>
          </a:p>
        </p:txBody>
      </p:sp>
      <p:sp>
        <p:nvSpPr>
          <p:cNvPr id="410" name="Google Shape;410;p53"/>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t>RQ: Do the slopes vary randomly across schools, and if they do, is there a relationship between features of schools’ environments and the strength of the slope relationship?</a:t>
            </a:r>
            <a:endParaRPr sz="1500" b="1"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457200" lvl="0" indent="0" algn="l" rtl="0">
              <a:spcBef>
                <a:spcPts val="0"/>
              </a:spcBef>
              <a:spcAft>
                <a:spcPts val="0"/>
              </a:spcAft>
              <a:buNone/>
            </a:pPr>
            <a:endParaRPr dirty="0"/>
          </a:p>
          <a:p>
            <a:pPr marL="457200" lvl="0" indent="0" algn="l" rtl="0">
              <a:spcBef>
                <a:spcPts val="1600"/>
              </a:spcBef>
              <a:spcAft>
                <a:spcPts val="1600"/>
              </a:spcAft>
              <a:buNone/>
            </a:pPr>
            <a:endParaRPr dirty="0"/>
          </a:p>
        </p:txBody>
      </p:sp>
      <p:pic>
        <p:nvPicPr>
          <p:cNvPr id="411" name="Google Shape;411;p53"/>
          <p:cNvPicPr preferRelativeResize="0"/>
          <p:nvPr/>
        </p:nvPicPr>
        <p:blipFill>
          <a:blip r:embed="rId3">
            <a:alphaModFix/>
          </a:blip>
          <a:stretch>
            <a:fillRect/>
          </a:stretch>
        </p:blipFill>
        <p:spPr>
          <a:xfrm>
            <a:off x="803850" y="2430050"/>
            <a:ext cx="7324725" cy="323850"/>
          </a:xfrm>
          <a:prstGeom prst="rect">
            <a:avLst/>
          </a:prstGeom>
          <a:noFill/>
          <a:ln>
            <a:noFill/>
          </a:ln>
        </p:spPr>
      </p:pic>
      <p:sp>
        <p:nvSpPr>
          <p:cNvPr id="412" name="Google Shape;412;p53"/>
          <p:cNvSpPr/>
          <p:nvPr/>
        </p:nvSpPr>
        <p:spPr>
          <a:xfrm>
            <a:off x="3249925" y="3123775"/>
            <a:ext cx="3396900" cy="535200"/>
          </a:xfrm>
          <a:prstGeom prst="wedgeRectCallout">
            <a:avLst>
              <a:gd name="adj1" fmla="val 44131"/>
              <a:gd name="adj2" fmla="val -110869"/>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r>
              <a:rPr lang="en-US" dirty="0" smtClean="0"/>
              <a:t>U</a:t>
            </a:r>
            <a:r>
              <a:rPr lang="en-US" baseline="-25000" dirty="0" smtClean="0"/>
              <a:t>1j </a:t>
            </a:r>
            <a:r>
              <a:rPr lang="en" sz="1200" dirty="0" smtClean="0">
                <a:latin typeface="Lato"/>
                <a:ea typeface="Lato"/>
                <a:cs typeface="Lato"/>
                <a:sym typeface="Lato"/>
              </a:rPr>
              <a:t>are </a:t>
            </a:r>
            <a:r>
              <a:rPr lang="en" sz="1200" dirty="0">
                <a:latin typeface="Lato"/>
                <a:ea typeface="Lato"/>
                <a:cs typeface="Lato"/>
                <a:sym typeface="Lato"/>
              </a:rPr>
              <a:t>group-level residuals of the slopes of the individual-level explanatory variables </a:t>
            </a:r>
            <a:r>
              <a:rPr lang="en-US" dirty="0" err="1"/>
              <a:t>SES</a:t>
            </a:r>
            <a:r>
              <a:rPr lang="en-US" baseline="-25000" dirty="0" err="1"/>
              <a:t>ij</a:t>
            </a:r>
            <a:endParaRPr lang="en-US" dirty="0"/>
          </a:p>
        </p:txBody>
      </p:sp>
      <p:sp>
        <p:nvSpPr>
          <p:cNvPr id="413" name="Google Shape;413;p53"/>
          <p:cNvSpPr/>
          <p:nvPr/>
        </p:nvSpPr>
        <p:spPr>
          <a:xfrm>
            <a:off x="765825" y="2401000"/>
            <a:ext cx="7362900" cy="3528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464755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HLM Step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308919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6"/>
          <p:cNvSpPr txBox="1">
            <a:spLocks noGrp="1"/>
          </p:cNvSpPr>
          <p:nvPr>
            <p:ph type="title"/>
          </p:nvPr>
        </p:nvSpPr>
        <p:spPr>
          <a:xfrm>
            <a:off x="727650" y="34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5: explaining variability in the random slope (more complex random slopes and intercept models)</a:t>
            </a:r>
            <a:endParaRPr/>
          </a:p>
          <a:p>
            <a:pPr marL="0" lvl="0" indent="0" algn="l" rtl="0">
              <a:spcBef>
                <a:spcPts val="0"/>
              </a:spcBef>
              <a:spcAft>
                <a:spcPts val="0"/>
              </a:spcAft>
              <a:buNone/>
            </a:pPr>
            <a:endParaRPr/>
          </a:p>
        </p:txBody>
      </p:sp>
      <p:sp>
        <p:nvSpPr>
          <p:cNvPr id="434" name="Google Shape;434;p56"/>
          <p:cNvSpPr txBox="1">
            <a:spLocks noGrp="1"/>
          </p:cNvSpPr>
          <p:nvPr>
            <p:ph type="body" idx="1"/>
          </p:nvPr>
        </p:nvSpPr>
        <p:spPr>
          <a:xfrm>
            <a:off x="727650" y="17460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cross-level interactions between explanatory group-level variables and those individual-level explanatory variables that had significant slope variation in Step 4. </a:t>
            </a: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457200" lvl="0" indent="0" algn="l" rtl="0">
              <a:spcBef>
                <a:spcPts val="0"/>
              </a:spcBef>
              <a:spcAft>
                <a:spcPts val="0"/>
              </a:spcAft>
              <a:buNone/>
            </a:pPr>
            <a:endParaRPr/>
          </a:p>
          <a:p>
            <a:pPr marL="457200" lvl="0" indent="0" algn="l" rtl="0">
              <a:spcBef>
                <a:spcPts val="1600"/>
              </a:spcBef>
              <a:spcAft>
                <a:spcPts val="1600"/>
              </a:spcAft>
              <a:buNone/>
            </a:pPr>
            <a:endParaRPr/>
          </a:p>
        </p:txBody>
      </p:sp>
      <p:pic>
        <p:nvPicPr>
          <p:cNvPr id="435" name="Google Shape;435;p56"/>
          <p:cNvPicPr preferRelativeResize="0"/>
          <p:nvPr/>
        </p:nvPicPr>
        <p:blipFill>
          <a:blip r:embed="rId3">
            <a:alphaModFix/>
          </a:blip>
          <a:stretch>
            <a:fillRect/>
          </a:stretch>
        </p:blipFill>
        <p:spPr>
          <a:xfrm>
            <a:off x="727650" y="2741375"/>
            <a:ext cx="7543800" cy="638175"/>
          </a:xfrm>
          <a:prstGeom prst="rect">
            <a:avLst/>
          </a:prstGeom>
          <a:noFill/>
          <a:ln>
            <a:noFill/>
          </a:ln>
        </p:spPr>
      </p:pic>
      <p:sp>
        <p:nvSpPr>
          <p:cNvPr id="436" name="Google Shape;436;p56"/>
          <p:cNvSpPr/>
          <p:nvPr/>
        </p:nvSpPr>
        <p:spPr>
          <a:xfrm>
            <a:off x="755475" y="2752850"/>
            <a:ext cx="7544400" cy="6105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7045446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a:t>
            </a:r>
            <a:endParaRPr/>
          </a:p>
        </p:txBody>
      </p:sp>
      <p:sp>
        <p:nvSpPr>
          <p:cNvPr id="442" name="Google Shape;442;p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Interactions of interest in MLM can be within a level or across levels. </a:t>
            </a:r>
            <a:endParaRPr/>
          </a:p>
          <a:p>
            <a:pPr marL="0" lvl="0" indent="0" algn="l" rtl="0">
              <a:spcBef>
                <a:spcPts val="1600"/>
              </a:spcBef>
              <a:spcAft>
                <a:spcPts val="0"/>
              </a:spcAft>
              <a:buNone/>
            </a:pPr>
            <a:r>
              <a:rPr lang="en"/>
              <a:t>The interaction between same level predictors (if included in the model) would be a within-level interaction. </a:t>
            </a:r>
            <a:endParaRPr/>
          </a:p>
          <a:p>
            <a:pPr marL="0" lvl="0" indent="0" algn="l" rtl="0">
              <a:spcBef>
                <a:spcPts val="1600"/>
              </a:spcBef>
              <a:spcAft>
                <a:spcPts val="0"/>
              </a:spcAft>
              <a:buNone/>
            </a:pPr>
            <a:r>
              <a:rPr lang="en"/>
              <a:t>If the interaction exists between different levels,  it is across levels.</a:t>
            </a:r>
            <a:endParaRPr/>
          </a:p>
          <a:p>
            <a:pPr marL="0" lvl="0" indent="0" algn="l" rtl="0">
              <a:spcBef>
                <a:spcPts val="1600"/>
              </a:spcBef>
              <a:spcAft>
                <a:spcPts val="0"/>
              </a:spcAft>
              <a:buNone/>
            </a:pPr>
            <a:r>
              <a:rPr lang="en"/>
              <a:t>A cross-level interaction tests whether the relationship between level 1 independent variable and dependent variable  differs when introduce level 2 variables or not. </a:t>
            </a:r>
            <a:endParaRPr/>
          </a:p>
          <a:p>
            <a:pPr marL="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407536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HLM Step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575" y="0"/>
            <a:ext cx="8831263" cy="514350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2666613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461" name="Google Shape;461;p60"/>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Further exploration of multilevel modeling</a:t>
            </a:r>
            <a:endParaRPr dirty="0"/>
          </a:p>
        </p:txBody>
      </p:sp>
      <p:sp>
        <p:nvSpPr>
          <p:cNvPr id="462" name="Google Shape;462;p6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Types of research questions</a:t>
            </a:r>
            <a:endParaRPr dirty="0"/>
          </a:p>
          <a:p>
            <a:pPr marL="457200" lvl="0" indent="-311150" algn="l" rtl="0">
              <a:spcBef>
                <a:spcPts val="0"/>
              </a:spcBef>
              <a:spcAft>
                <a:spcPts val="0"/>
              </a:spcAft>
              <a:buSzPts val="1300"/>
              <a:buChar char="●"/>
            </a:pPr>
            <a:r>
              <a:rPr lang="en" dirty="0"/>
              <a:t>Types of MLM </a:t>
            </a:r>
            <a:endParaRPr dirty="0"/>
          </a:p>
          <a:p>
            <a:pPr marL="457200" lvl="0" indent="-311150" algn="l" rtl="0">
              <a:spcBef>
                <a:spcPts val="0"/>
              </a:spcBef>
              <a:spcAft>
                <a:spcPts val="0"/>
              </a:spcAft>
              <a:buSzPts val="1300"/>
              <a:buChar char="●"/>
            </a:pPr>
            <a:r>
              <a:rPr lang="en" dirty="0"/>
              <a:t>More About Missing Data</a:t>
            </a:r>
            <a:endParaRPr dirty="0"/>
          </a:p>
          <a:p>
            <a:pPr marL="457200" lvl="0" indent="-311150" algn="l" rtl="0">
              <a:spcBef>
                <a:spcPts val="0"/>
              </a:spcBef>
              <a:spcAft>
                <a:spcPts val="0"/>
              </a:spcAft>
              <a:buSzPts val="1300"/>
              <a:buChar char="●"/>
            </a:pPr>
            <a:r>
              <a:rPr lang="en" dirty="0"/>
              <a:t>A shot at ELS 2002</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5694753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title"/>
          </p:nvPr>
        </p:nvSpPr>
        <p:spPr>
          <a:xfrm>
            <a:off x="659425" y="551593"/>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Kinds of Research Questions</a:t>
            </a:r>
            <a:endParaRPr dirty="0"/>
          </a:p>
        </p:txBody>
      </p:sp>
      <p:sp>
        <p:nvSpPr>
          <p:cNvPr id="468" name="Google Shape;468;p61"/>
          <p:cNvSpPr txBox="1">
            <a:spLocks noGrp="1"/>
          </p:cNvSpPr>
          <p:nvPr>
            <p:ph type="body" idx="1"/>
          </p:nvPr>
        </p:nvSpPr>
        <p:spPr>
          <a:xfrm>
            <a:off x="659425" y="1492632"/>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smtClean="0"/>
              <a:t>a.   Group </a:t>
            </a:r>
            <a:r>
              <a:rPr lang="en" dirty="0"/>
              <a:t>Differences in Means</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r>
              <a:rPr lang="en" dirty="0" smtClean="0"/>
              <a:t>b.   Group </a:t>
            </a:r>
            <a:r>
              <a:rPr lang="en" dirty="0"/>
              <a:t>Differences in Slopes</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r>
              <a:rPr lang="en" dirty="0" smtClean="0"/>
              <a:t>c.   Cross-level </a:t>
            </a:r>
            <a:r>
              <a:rPr lang="en" dirty="0"/>
              <a:t>Interaction</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r>
              <a:rPr lang="en" dirty="0" smtClean="0"/>
              <a:t>d.   Meta-analysis</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
        <p:nvSpPr>
          <p:cNvPr id="469" name="Google Shape;469;p61"/>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600"/>
              </a:spcBef>
              <a:spcAft>
                <a:spcPts val="1600"/>
              </a:spcAft>
              <a:buNone/>
            </a:pPr>
            <a:endParaRPr/>
          </a:p>
        </p:txBody>
      </p:sp>
      <p:pic>
        <p:nvPicPr>
          <p:cNvPr id="470" name="Google Shape;470;p61"/>
          <p:cNvPicPr preferRelativeResize="0"/>
          <p:nvPr/>
        </p:nvPicPr>
        <p:blipFill>
          <a:blip r:embed="rId3">
            <a:alphaModFix/>
          </a:blip>
          <a:stretch>
            <a:fillRect/>
          </a:stretch>
        </p:blipFill>
        <p:spPr>
          <a:xfrm>
            <a:off x="4832400" y="1413275"/>
            <a:ext cx="1828800" cy="609600"/>
          </a:xfrm>
          <a:prstGeom prst="rect">
            <a:avLst/>
          </a:prstGeom>
          <a:noFill/>
          <a:ln>
            <a:noFill/>
          </a:ln>
        </p:spPr>
      </p:pic>
      <p:pic>
        <p:nvPicPr>
          <p:cNvPr id="471" name="Google Shape;471;p61"/>
          <p:cNvPicPr preferRelativeResize="0"/>
          <p:nvPr/>
        </p:nvPicPr>
        <p:blipFill rotWithShape="1">
          <a:blip r:embed="rId4">
            <a:alphaModFix/>
          </a:blip>
          <a:srcRect t="18745"/>
          <a:stretch/>
        </p:blipFill>
        <p:spPr>
          <a:xfrm>
            <a:off x="4943368" y="2349011"/>
            <a:ext cx="1494734" cy="371037"/>
          </a:xfrm>
          <a:prstGeom prst="rect">
            <a:avLst/>
          </a:prstGeom>
          <a:noFill/>
          <a:ln>
            <a:noFill/>
          </a:ln>
        </p:spPr>
      </p:pic>
      <p:pic>
        <p:nvPicPr>
          <p:cNvPr id="472" name="Google Shape;472;p61"/>
          <p:cNvPicPr preferRelativeResize="0"/>
          <p:nvPr/>
        </p:nvPicPr>
        <p:blipFill>
          <a:blip r:embed="rId5">
            <a:alphaModFix/>
          </a:blip>
          <a:stretch>
            <a:fillRect/>
          </a:stretch>
        </p:blipFill>
        <p:spPr>
          <a:xfrm>
            <a:off x="4832400" y="3213949"/>
            <a:ext cx="4219146" cy="390875"/>
          </a:xfrm>
          <a:prstGeom prst="rect">
            <a:avLst/>
          </a:prstGeom>
          <a:noFill/>
          <a:ln>
            <a:noFill/>
          </a:ln>
        </p:spPr>
      </p:pic>
      <p:pic>
        <p:nvPicPr>
          <p:cNvPr id="473" name="Google Shape;473;p61"/>
          <p:cNvPicPr preferRelativeResize="0"/>
          <p:nvPr/>
        </p:nvPicPr>
        <p:blipFill>
          <a:blip r:embed="rId6">
            <a:alphaModFix/>
          </a:blip>
          <a:stretch>
            <a:fillRect/>
          </a:stretch>
        </p:blipFill>
        <p:spPr>
          <a:xfrm>
            <a:off x="4828481" y="3986208"/>
            <a:ext cx="3999900" cy="600718"/>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11047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use multilevel modeling?</a:t>
            </a:r>
            <a:endParaRPr/>
          </a:p>
        </p:txBody>
      </p:sp>
      <p:sp>
        <p:nvSpPr>
          <p:cNvPr id="115" name="Google Shape;115;p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30200" algn="l" rtl="0">
              <a:spcBef>
                <a:spcPts val="0"/>
              </a:spcBef>
              <a:spcAft>
                <a:spcPts val="1200"/>
              </a:spcAft>
              <a:buSzPts val="1600"/>
              <a:buAutoNum type="arabicPeriod"/>
            </a:pPr>
            <a:r>
              <a:rPr lang="en" sz="1800" dirty="0"/>
              <a:t>To capture group-level effects</a:t>
            </a:r>
            <a:endParaRPr sz="1800" dirty="0"/>
          </a:p>
          <a:p>
            <a:pPr marL="457200" lvl="0" indent="-330200" algn="l" rtl="0">
              <a:spcBef>
                <a:spcPts val="0"/>
              </a:spcBef>
              <a:spcAft>
                <a:spcPts val="1200"/>
              </a:spcAft>
              <a:buSzPts val="1600"/>
              <a:buAutoNum type="arabicPeriod"/>
            </a:pPr>
            <a:r>
              <a:rPr lang="en" sz="1800" dirty="0"/>
              <a:t>To avoid the aggregation problem</a:t>
            </a:r>
            <a:endParaRPr sz="1800" dirty="0"/>
          </a:p>
          <a:p>
            <a:pPr marL="457200" lvl="0" indent="-330200" algn="l" rtl="0">
              <a:spcBef>
                <a:spcPts val="0"/>
              </a:spcBef>
              <a:spcAft>
                <a:spcPts val="1200"/>
              </a:spcAft>
              <a:buSzPts val="1600"/>
              <a:buAutoNum type="arabicPeriod"/>
            </a:pPr>
            <a:r>
              <a:rPr lang="en" sz="1800" dirty="0"/>
              <a:t>To correct a violation of residual independence</a:t>
            </a:r>
            <a:endParaRPr sz="1800" dirty="0"/>
          </a:p>
        </p:txBody>
      </p:sp>
      <p:sp>
        <p:nvSpPr>
          <p:cNvPr id="2" name="Slide Number Placeholder 1">
            <a:extLst>
              <a:ext uri="{FF2B5EF4-FFF2-40B4-BE49-F238E27FC236}">
                <a16:creationId xmlns:a16="http://schemas.microsoft.com/office/drawing/2014/main" id="{05E5C83A-2A7B-43E1-9E3F-4D61C157BD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62"/>
          <p:cNvSpPr txBox="1">
            <a:spLocks noGrp="1"/>
          </p:cNvSpPr>
          <p:nvPr>
            <p:ph type="body" idx="1"/>
          </p:nvPr>
        </p:nvSpPr>
        <p:spPr>
          <a:xfrm>
            <a:off x="742988" y="1407362"/>
            <a:ext cx="40719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  Effect </a:t>
            </a:r>
            <a:r>
              <a:rPr lang="en" dirty="0"/>
              <a:t>Size</a:t>
            </a:r>
            <a:endParaRPr dirty="0"/>
          </a:p>
          <a:p>
            <a:pPr marL="0" lvl="0" indent="0" algn="l" rtl="0">
              <a:spcBef>
                <a:spcPts val="1600"/>
              </a:spcBef>
              <a:spcAft>
                <a:spcPts val="0"/>
              </a:spcAft>
              <a:buNone/>
            </a:pPr>
            <a:r>
              <a:rPr lang="en" dirty="0" smtClean="0"/>
              <a:t>f.  Relative </a:t>
            </a:r>
            <a:r>
              <a:rPr lang="en" dirty="0"/>
              <a:t>Strength of Predictors at Various Levels</a:t>
            </a:r>
            <a:endParaRPr dirty="0"/>
          </a:p>
          <a:p>
            <a:pPr marL="0" lvl="0" indent="0" algn="l" rtl="0">
              <a:spcBef>
                <a:spcPts val="1600"/>
              </a:spcBef>
              <a:spcAft>
                <a:spcPts val="0"/>
              </a:spcAft>
              <a:buNone/>
            </a:pPr>
            <a:r>
              <a:rPr lang="en" dirty="0" smtClean="0"/>
              <a:t>g.  Path </a:t>
            </a:r>
            <a:r>
              <a:rPr lang="en" dirty="0"/>
              <a:t>Analysis at Individual and Group Level</a:t>
            </a:r>
            <a:endParaRPr dirty="0"/>
          </a:p>
          <a:p>
            <a:pPr marL="0" lvl="0" indent="0" algn="l" rtl="0">
              <a:spcBef>
                <a:spcPts val="1600"/>
              </a:spcBef>
              <a:spcAft>
                <a:spcPts val="0"/>
              </a:spcAft>
              <a:buNone/>
            </a:pPr>
            <a:r>
              <a:rPr lang="en" dirty="0" smtClean="0"/>
              <a:t>h.  Multilevel </a:t>
            </a:r>
            <a:r>
              <a:rPr lang="en" dirty="0"/>
              <a:t>Logistic Regression</a:t>
            </a:r>
            <a:endParaRPr dirty="0"/>
          </a:p>
          <a:p>
            <a:pPr marL="0" lvl="0" indent="0" algn="l" rtl="0">
              <a:spcBef>
                <a:spcPts val="1600"/>
              </a:spcBef>
              <a:spcAft>
                <a:spcPts val="0"/>
              </a:spcAft>
              <a:buNone/>
            </a:pPr>
            <a:r>
              <a:rPr lang="en" dirty="0" smtClean="0"/>
              <a:t>i.  Multiple </a:t>
            </a:r>
            <a:r>
              <a:rPr lang="en" dirty="0"/>
              <a:t>Response Analysis</a:t>
            </a:r>
            <a:endParaRPr dirty="0"/>
          </a:p>
          <a:p>
            <a:pPr marL="0" lvl="0" indent="0" algn="l" rtl="0">
              <a:spcBef>
                <a:spcPts val="1600"/>
              </a:spcBef>
              <a:spcAft>
                <a:spcPts val="0"/>
              </a:spcAft>
              <a:buNone/>
            </a:pPr>
            <a:r>
              <a:rPr lang="en" dirty="0" smtClean="0"/>
              <a:t>j.  Analysis </a:t>
            </a:r>
            <a:r>
              <a:rPr lang="en" dirty="0"/>
              <a:t>of Longitudinal Data</a:t>
            </a:r>
            <a:endParaRPr dirty="0"/>
          </a:p>
          <a:p>
            <a:pPr marL="0" lvl="0" indent="0" algn="l" rtl="0">
              <a:spcBef>
                <a:spcPts val="1600"/>
              </a:spcBef>
              <a:spcAft>
                <a:spcPts val="1600"/>
              </a:spcAft>
              <a:buNone/>
            </a:pPr>
            <a:endParaRPr dirty="0"/>
          </a:p>
        </p:txBody>
      </p:sp>
      <p:pic>
        <p:nvPicPr>
          <p:cNvPr id="481" name="Google Shape;481;p62"/>
          <p:cNvPicPr preferRelativeResize="0"/>
          <p:nvPr/>
        </p:nvPicPr>
        <p:blipFill>
          <a:blip r:embed="rId3">
            <a:alphaModFix/>
          </a:blip>
          <a:stretch>
            <a:fillRect/>
          </a:stretch>
        </p:blipFill>
        <p:spPr>
          <a:xfrm>
            <a:off x="4708275" y="445025"/>
            <a:ext cx="4248150" cy="1676400"/>
          </a:xfrm>
          <a:prstGeom prst="rect">
            <a:avLst/>
          </a:prstGeom>
          <a:noFill/>
          <a:ln>
            <a:noFill/>
          </a:ln>
        </p:spPr>
      </p:pic>
      <p:pic>
        <p:nvPicPr>
          <p:cNvPr id="482" name="Google Shape;482;p62"/>
          <p:cNvPicPr preferRelativeResize="0"/>
          <p:nvPr/>
        </p:nvPicPr>
        <p:blipFill>
          <a:blip r:embed="rId4">
            <a:alphaModFix/>
          </a:blip>
          <a:stretch>
            <a:fillRect/>
          </a:stretch>
        </p:blipFill>
        <p:spPr>
          <a:xfrm>
            <a:off x="5090250" y="1906450"/>
            <a:ext cx="3484201" cy="27430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2430688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MLM</a:t>
            </a:r>
            <a:endParaRPr/>
          </a:p>
        </p:txBody>
      </p:sp>
      <p:sp>
        <p:nvSpPr>
          <p:cNvPr id="488" name="Google Shape;488;p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Repeated Measures</a:t>
            </a:r>
            <a:endParaRPr/>
          </a:p>
          <a:p>
            <a:pPr marL="0" lvl="0" indent="0" algn="l" rtl="0">
              <a:spcBef>
                <a:spcPts val="1600"/>
              </a:spcBef>
              <a:spcAft>
                <a:spcPts val="0"/>
              </a:spcAft>
              <a:buClr>
                <a:schemeClr val="dk1"/>
              </a:buClr>
              <a:buSzPts val="1100"/>
              <a:buFont typeface="Arial"/>
              <a:buNone/>
            </a:pPr>
            <a:r>
              <a:rPr lang="en"/>
              <a:t>b.	Higher-order MLM</a:t>
            </a:r>
            <a:endParaRPr/>
          </a:p>
          <a:p>
            <a:pPr marL="0" lvl="0" indent="0" algn="l" rtl="0">
              <a:spcBef>
                <a:spcPts val="1600"/>
              </a:spcBef>
              <a:spcAft>
                <a:spcPts val="0"/>
              </a:spcAft>
              <a:buClr>
                <a:schemeClr val="dk1"/>
              </a:buClr>
              <a:buSzPts val="1100"/>
              <a:buFont typeface="Arial"/>
              <a:buNone/>
            </a:pPr>
            <a:r>
              <a:rPr lang="en"/>
              <a:t>c.	Latent Variables</a:t>
            </a:r>
            <a:endParaRPr/>
          </a:p>
          <a:p>
            <a:pPr marL="0" lvl="0" indent="0" algn="l" rtl="0">
              <a:spcBef>
                <a:spcPts val="1600"/>
              </a:spcBef>
              <a:spcAft>
                <a:spcPts val="0"/>
              </a:spcAft>
              <a:buClr>
                <a:schemeClr val="dk1"/>
              </a:buClr>
              <a:buSzPts val="1100"/>
              <a:buFont typeface="Arial"/>
              <a:buNone/>
            </a:pPr>
            <a:r>
              <a:rPr lang="en"/>
              <a:t>d.	Nonnormal Outcome Variables</a:t>
            </a:r>
            <a:endParaRPr/>
          </a:p>
          <a:p>
            <a:pPr marL="0" lvl="0" indent="0" algn="l" rtl="0">
              <a:spcBef>
                <a:spcPts val="1600"/>
              </a:spcBef>
              <a:spcAft>
                <a:spcPts val="0"/>
              </a:spcAft>
              <a:buClr>
                <a:schemeClr val="dk1"/>
              </a:buClr>
              <a:buSzPts val="1100"/>
              <a:buFont typeface="Arial"/>
              <a:buNone/>
            </a:pPr>
            <a:r>
              <a:rPr lang="en"/>
              <a:t>e.	Multiple Response Models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470731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Longitudinal Data</a:t>
            </a:r>
            <a:endParaRPr/>
          </a:p>
          <a:p>
            <a:pPr marL="0" lvl="0" indent="0" algn="l" rtl="0">
              <a:spcBef>
                <a:spcPts val="0"/>
              </a:spcBef>
              <a:spcAft>
                <a:spcPts val="0"/>
              </a:spcAft>
              <a:buNone/>
            </a:pPr>
            <a:endParaRPr/>
          </a:p>
          <a:p>
            <a:pPr marL="0" lvl="0" indent="0" algn="l" rtl="0">
              <a:spcBef>
                <a:spcPts val="0"/>
              </a:spcBef>
              <a:spcAft>
                <a:spcPts val="0"/>
              </a:spcAft>
              <a:buNone/>
            </a:pPr>
            <a:r>
              <a:rPr lang="en"/>
              <a:t>With Repeated Measures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4" name="Google Shape;494;p64"/>
          <p:cNvSpPr txBox="1">
            <a:spLocks noGrp="1"/>
          </p:cNvSpPr>
          <p:nvPr>
            <p:ph type="body" idx="1"/>
          </p:nvPr>
        </p:nvSpPr>
        <p:spPr>
          <a:xfrm>
            <a:off x="729450" y="29170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be continued with awesome  group 3</a:t>
            </a:r>
            <a:endParaRPr/>
          </a:p>
        </p:txBody>
      </p:sp>
      <p:pic>
        <p:nvPicPr>
          <p:cNvPr id="495" name="Google Shape;495;p64"/>
          <p:cNvPicPr preferRelativeResize="0"/>
          <p:nvPr/>
        </p:nvPicPr>
        <p:blipFill>
          <a:blip r:embed="rId3">
            <a:alphaModFix/>
          </a:blip>
          <a:stretch>
            <a:fillRect/>
          </a:stretch>
        </p:blipFill>
        <p:spPr>
          <a:xfrm>
            <a:off x="6101978" y="0"/>
            <a:ext cx="2257893" cy="5143499"/>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8635090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03" name="Google Shape;503;p65"/>
          <p:cNvPicPr preferRelativeResize="0"/>
          <p:nvPr/>
        </p:nvPicPr>
        <p:blipFill rotWithShape="1">
          <a:blip r:embed="rId3">
            <a:alphaModFix/>
          </a:blip>
          <a:srcRect b="12549"/>
          <a:stretch/>
        </p:blipFill>
        <p:spPr>
          <a:xfrm>
            <a:off x="0" y="670875"/>
            <a:ext cx="9143999" cy="3324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4639450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6"/>
          <p:cNvSpPr txBox="1">
            <a:spLocks noGrp="1"/>
          </p:cNvSpPr>
          <p:nvPr>
            <p:ph type="title"/>
          </p:nvPr>
        </p:nvSpPr>
        <p:spPr>
          <a:xfrm>
            <a:off x="672300" y="539981"/>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Dealing with missing data</a:t>
            </a:r>
            <a:endParaRPr dirty="0"/>
          </a:p>
        </p:txBody>
      </p:sp>
      <p:pic>
        <p:nvPicPr>
          <p:cNvPr id="510" name="Google Shape;510;p66"/>
          <p:cNvPicPr preferRelativeResize="0"/>
          <p:nvPr/>
        </p:nvPicPr>
        <p:blipFill>
          <a:blip r:embed="rId3">
            <a:alphaModFix/>
          </a:blip>
          <a:stretch>
            <a:fillRect/>
          </a:stretch>
        </p:blipFill>
        <p:spPr>
          <a:xfrm>
            <a:off x="1349925" y="1391865"/>
            <a:ext cx="6050576" cy="3052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3308184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7"/>
          <p:cNvSpPr txBox="1">
            <a:spLocks noGrp="1"/>
          </p:cNvSpPr>
          <p:nvPr>
            <p:ph type="title"/>
          </p:nvPr>
        </p:nvSpPr>
        <p:spPr>
          <a:xfrm>
            <a:off x="311700" y="198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Among Methods for Dealing With Missing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16" name="Google Shape;516;p67"/>
          <p:cNvSpPr txBox="1">
            <a:spLocks noGrp="1"/>
          </p:cNvSpPr>
          <p:nvPr>
            <p:ph type="body" idx="1"/>
          </p:nvPr>
        </p:nvSpPr>
        <p:spPr>
          <a:xfrm>
            <a:off x="727650" y="136015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600" dirty="0">
                <a:highlight>
                  <a:srgbClr val="FFFF00"/>
                </a:highlight>
              </a:rPr>
              <a:t>Observe their pattern</a:t>
            </a:r>
            <a:r>
              <a:rPr lang="en" sz="1600" dirty="0"/>
              <a:t> to try to determine whether data are randomly missing.</a:t>
            </a:r>
            <a:endParaRPr sz="1600" dirty="0"/>
          </a:p>
          <a:p>
            <a:pPr marL="457200" lvl="0" indent="-311150" algn="l" rtl="0">
              <a:spcBef>
                <a:spcPts val="0"/>
              </a:spcBef>
              <a:spcAft>
                <a:spcPts val="0"/>
              </a:spcAft>
              <a:buSzPts val="1300"/>
              <a:buChar char="●"/>
            </a:pPr>
            <a:r>
              <a:rPr lang="en" sz="1600" dirty="0">
                <a:highlight>
                  <a:srgbClr val="FFFF00"/>
                </a:highlight>
              </a:rPr>
              <a:t>Deletion of a variable</a:t>
            </a:r>
            <a:r>
              <a:rPr lang="en" sz="1600" dirty="0"/>
              <a:t> with a lot of missing data is also acceptable as long as that variable is not critical to the analysis. </a:t>
            </a:r>
            <a:endParaRPr sz="1600" dirty="0"/>
          </a:p>
          <a:p>
            <a:pPr marL="457200" lvl="0" indent="-311150" algn="l" rtl="0">
              <a:spcBef>
                <a:spcPts val="0"/>
              </a:spcBef>
              <a:spcAft>
                <a:spcPts val="0"/>
              </a:spcAft>
              <a:buSzPts val="1300"/>
              <a:buChar char="●"/>
            </a:pPr>
            <a:r>
              <a:rPr lang="en" sz="1600" dirty="0"/>
              <a:t>It is best to avoid </a:t>
            </a:r>
            <a:r>
              <a:rPr lang="en" sz="1600" dirty="0">
                <a:highlight>
                  <a:srgbClr val="FFFF00"/>
                </a:highlight>
              </a:rPr>
              <a:t>mean substitution </a:t>
            </a:r>
            <a:r>
              <a:rPr lang="en" sz="1600" dirty="0"/>
              <a:t>unless the proportion of missing values is very small and there are no other options available to you. </a:t>
            </a:r>
            <a:endParaRPr sz="1600" dirty="0"/>
          </a:p>
          <a:p>
            <a:pPr marL="457200" lvl="0" indent="-311150" algn="l" rtl="0">
              <a:spcBef>
                <a:spcPts val="0"/>
              </a:spcBef>
              <a:spcAft>
                <a:spcPts val="0"/>
              </a:spcAft>
              <a:buSzPts val="1300"/>
              <a:buChar char="●"/>
            </a:pPr>
            <a:r>
              <a:rPr lang="en" sz="1600" dirty="0">
                <a:highlight>
                  <a:srgbClr val="FFFF00"/>
                </a:highlight>
              </a:rPr>
              <a:t>Using prior knowledge </a:t>
            </a:r>
            <a:r>
              <a:rPr lang="en" sz="1600" dirty="0"/>
              <a:t>requires a great deal of confidence on the part of the researcher about the research area and expected results. </a:t>
            </a:r>
            <a:endParaRPr sz="1600" dirty="0"/>
          </a:p>
          <a:p>
            <a:pPr marL="457200" lvl="0" indent="-311150" algn="l" rtl="0">
              <a:spcBef>
                <a:spcPts val="0"/>
              </a:spcBef>
              <a:spcAft>
                <a:spcPts val="0"/>
              </a:spcAft>
              <a:buSzPts val="1300"/>
              <a:buChar char="●"/>
            </a:pPr>
            <a:r>
              <a:rPr lang="en" sz="1600" dirty="0">
                <a:highlight>
                  <a:srgbClr val="FFFF00"/>
                </a:highlight>
              </a:rPr>
              <a:t>Regression methods</a:t>
            </a:r>
            <a:r>
              <a:rPr lang="en" sz="1600" dirty="0"/>
              <a:t> may be implemented (with some difficulty) without specialized software but are less desirable than EM methods. </a:t>
            </a:r>
            <a:endParaRPr sz="1600" dirty="0"/>
          </a:p>
          <a:p>
            <a:pPr marL="457200" lvl="0" indent="-311150" algn="l" rtl="0">
              <a:spcBef>
                <a:spcPts val="0"/>
              </a:spcBef>
              <a:spcAft>
                <a:spcPts val="0"/>
              </a:spcAft>
              <a:buSzPts val="1300"/>
              <a:buChar char="●"/>
            </a:pPr>
            <a:r>
              <a:rPr lang="en" sz="1600" dirty="0">
                <a:highlight>
                  <a:srgbClr val="FFFF00"/>
                </a:highlight>
              </a:rPr>
              <a:t>EM methods</a:t>
            </a:r>
            <a:r>
              <a:rPr lang="en" sz="1600" dirty="0"/>
              <a:t> sometimes offer the simplest and most reasonable approach to imputation of missing data, as long as your preliminary analysis provides evidence that scores are missing randomly (MCAR or MAR).</a:t>
            </a:r>
            <a:endParaRPr sz="16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5973217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8"/>
          <p:cNvSpPr txBox="1">
            <a:spLocks noGrp="1"/>
          </p:cNvSpPr>
          <p:nvPr>
            <p:ph type="body" idx="1"/>
          </p:nvPr>
        </p:nvSpPr>
        <p:spPr>
          <a:xfrm>
            <a:off x="727650" y="15073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600" dirty="0">
                <a:highlight>
                  <a:srgbClr val="FFFF00"/>
                </a:highlight>
              </a:rPr>
              <a:t>Multiple imputation</a:t>
            </a:r>
            <a:r>
              <a:rPr lang="en" sz="1600" dirty="0"/>
              <a:t> is currently considered the most respectable method of dealing with missing data. </a:t>
            </a:r>
            <a:endParaRPr sz="1600" dirty="0"/>
          </a:p>
          <a:p>
            <a:pPr marL="457200" lvl="0" indent="-311150" algn="l" rtl="0">
              <a:spcBef>
                <a:spcPts val="0"/>
              </a:spcBef>
              <a:spcAft>
                <a:spcPts val="0"/>
              </a:spcAft>
              <a:buSzPts val="1300"/>
              <a:buChar char="●"/>
            </a:pPr>
            <a:r>
              <a:rPr lang="en" sz="1600" dirty="0">
                <a:highlight>
                  <a:srgbClr val="FFFF00"/>
                </a:highlight>
              </a:rPr>
              <a:t>Using a missing data correlation matrix </a:t>
            </a:r>
            <a:r>
              <a:rPr lang="en" sz="1600" dirty="0"/>
              <a:t>is tempting if your software offers it as an option for your analysis because it requires no extra steps. </a:t>
            </a:r>
            <a:endParaRPr sz="1600" dirty="0"/>
          </a:p>
          <a:p>
            <a:pPr marL="457200" lvl="0" indent="-311150" algn="l" rtl="0">
              <a:spcBef>
                <a:spcPts val="0"/>
              </a:spcBef>
              <a:spcAft>
                <a:spcPts val="0"/>
              </a:spcAft>
              <a:buSzPts val="1300"/>
              <a:buChar char="●"/>
            </a:pPr>
            <a:r>
              <a:rPr lang="en" sz="1600" dirty="0">
                <a:highlight>
                  <a:srgbClr val="FFFF00"/>
                </a:highlight>
              </a:rPr>
              <a:t>Repeating analyses with and without missing data</a:t>
            </a:r>
            <a:r>
              <a:rPr lang="en" sz="1600" dirty="0"/>
              <a:t> is highly recommended whenever any imputation method or a missing data correlation matrix is used and the proportion of missing values is high—especially if the data set is small. </a:t>
            </a:r>
            <a:endParaRPr sz="1600" dirty="0"/>
          </a:p>
          <a:p>
            <a:pPr marL="0" lvl="0" indent="0" algn="l" rtl="0">
              <a:spcBef>
                <a:spcPts val="1600"/>
              </a:spcBef>
              <a:spcAft>
                <a:spcPts val="1600"/>
              </a:spcAft>
              <a:buNone/>
            </a:pPr>
            <a:endParaRPr i="1" dirty="0"/>
          </a:p>
        </p:txBody>
      </p:sp>
      <p:sp>
        <p:nvSpPr>
          <p:cNvPr id="522" name="Google Shape;522;p68"/>
          <p:cNvSpPr txBox="1">
            <a:spLocks noGrp="1"/>
          </p:cNvSpPr>
          <p:nvPr>
            <p:ph type="title"/>
          </p:nvPr>
        </p:nvSpPr>
        <p:spPr>
          <a:xfrm>
            <a:off x="311700" y="198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Among Methods for Dealing With Missing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445472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p69"/>
          <p:cNvSpPr txBox="1">
            <a:spLocks noGrp="1"/>
          </p:cNvSpPr>
          <p:nvPr>
            <p:ph type="body" idx="1"/>
          </p:nvPr>
        </p:nvSpPr>
        <p:spPr>
          <a:xfrm>
            <a:off x="743737" y="1614532"/>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more information on dealing with missing data, a recommendation is linked here: </a:t>
            </a:r>
            <a:endParaRPr dirty="0"/>
          </a:p>
          <a:p>
            <a:pPr marL="457200" lvl="0" indent="-311150" algn="l" rtl="0">
              <a:spcBef>
                <a:spcPts val="1600"/>
              </a:spcBef>
              <a:spcAft>
                <a:spcPts val="0"/>
              </a:spcAft>
              <a:buSzPts val="1300"/>
              <a:buChar char="●"/>
            </a:pPr>
            <a:r>
              <a:rPr lang="en" i="1" dirty="0"/>
              <a:t>Schafer, J. L., &amp; Graham, J. W. (2002). Missing data: Our view of the state of the art. Psychological Methods, 7(2), 147–177. </a:t>
            </a:r>
            <a:r>
              <a:rPr lang="en" i="1" u="sng" dirty="0">
                <a:solidFill>
                  <a:schemeClr val="hlink"/>
                </a:solidFill>
                <a:hlinkClick r:id="rId3"/>
              </a:rPr>
              <a:t>https://doi-org.ezproxy.cul.columbia.edu/10.1037/1082-989X.7.2.147</a:t>
            </a:r>
            <a:endParaRPr i="1" dirty="0"/>
          </a:p>
          <a:p>
            <a:pPr marL="457200" lvl="0" indent="-311150" algn="l" rtl="0">
              <a:spcBef>
                <a:spcPts val="0"/>
              </a:spcBef>
              <a:spcAft>
                <a:spcPts val="0"/>
              </a:spcAft>
              <a:buSzPts val="1300"/>
              <a:buChar char="●"/>
            </a:pPr>
            <a:r>
              <a:rPr lang="en" i="1" dirty="0"/>
              <a:t>Graham, J. W., Cumsille, P. E., &amp; Elek-Fisk, E. (2003). Methods for handling missing data. In J. A. Schinka &amp; W. F. Velicer (Eds.), Handbook of psychology: Research methods in psychology, Vol. 2 (p. 87–114). John Wiley &amp; Sons Inc.</a:t>
            </a:r>
            <a:endParaRPr i="1" dirty="0"/>
          </a:p>
          <a:p>
            <a:pPr marL="0" lvl="0" indent="0" algn="l" rtl="0">
              <a:spcBef>
                <a:spcPts val="1600"/>
              </a:spcBef>
              <a:spcAft>
                <a:spcPts val="0"/>
              </a:spcAft>
              <a:buNone/>
            </a:pPr>
            <a:endParaRPr i="1" dirty="0"/>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25131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0"/>
          <p:cNvSpPr txBox="1">
            <a:spLocks noGrp="1"/>
          </p:cNvSpPr>
          <p:nvPr>
            <p:ph type="title"/>
          </p:nvPr>
        </p:nvSpPr>
        <p:spPr>
          <a:xfrm>
            <a:off x="727650" y="577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ELS 2002: Two Level IDs</a:t>
            </a:r>
            <a:endParaRPr/>
          </a:p>
        </p:txBody>
      </p:sp>
      <p:pic>
        <p:nvPicPr>
          <p:cNvPr id="535" name="Google Shape;535;p70"/>
          <p:cNvPicPr preferRelativeResize="0"/>
          <p:nvPr/>
        </p:nvPicPr>
        <p:blipFill>
          <a:blip r:embed="rId3">
            <a:alphaModFix/>
          </a:blip>
          <a:stretch>
            <a:fillRect/>
          </a:stretch>
        </p:blipFill>
        <p:spPr>
          <a:xfrm>
            <a:off x="1834214" y="1190325"/>
            <a:ext cx="6239226" cy="388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63358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1" name="Google Shape;541;p71"/>
          <p:cNvPicPr preferRelativeResize="0"/>
          <p:nvPr/>
        </p:nvPicPr>
        <p:blipFill>
          <a:blip r:embed="rId3">
            <a:alphaModFix/>
          </a:blip>
          <a:stretch>
            <a:fillRect/>
          </a:stretch>
        </p:blipFill>
        <p:spPr>
          <a:xfrm>
            <a:off x="1880000" y="1163749"/>
            <a:ext cx="6308424" cy="3933501"/>
          </a:xfrm>
          <a:prstGeom prst="rect">
            <a:avLst/>
          </a:prstGeom>
          <a:noFill/>
          <a:ln>
            <a:noFill/>
          </a:ln>
        </p:spPr>
      </p:pic>
      <p:sp>
        <p:nvSpPr>
          <p:cNvPr id="542" name="Google Shape;542;p71"/>
          <p:cNvSpPr txBox="1">
            <a:spLocks noGrp="1"/>
          </p:cNvSpPr>
          <p:nvPr>
            <p:ph type="title"/>
          </p:nvPr>
        </p:nvSpPr>
        <p:spPr>
          <a:xfrm>
            <a:off x="727650" y="577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ELS 2002: Two Level IDs-Syntax</a:t>
            </a: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688536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capture group-level effects</a:t>
            </a:r>
            <a:endParaRPr dirty="0"/>
          </a:p>
        </p:txBody>
      </p:sp>
      <p:sp>
        <p:nvSpPr>
          <p:cNvPr id="2" name="Text Placeholder 1">
            <a:extLst>
              <a:ext uri="{FF2B5EF4-FFF2-40B4-BE49-F238E27FC236}">
                <a16:creationId xmlns:a16="http://schemas.microsoft.com/office/drawing/2014/main" id="{E07A1315-3884-46E7-8EEE-F8FD169DA4D6}"/>
              </a:ext>
            </a:extLst>
          </p:cNvPr>
          <p:cNvSpPr>
            <a:spLocks noGrp="1"/>
          </p:cNvSpPr>
          <p:nvPr>
            <p:ph type="body" idx="1"/>
          </p:nvPr>
        </p:nvSpPr>
        <p:spPr>
          <a:xfrm>
            <a:off x="473216" y="3779517"/>
            <a:ext cx="8253775" cy="1191492"/>
          </a:xfrm>
        </p:spPr>
        <p:txBody>
          <a:bodyPr/>
          <a:lstStyle/>
          <a:p>
            <a:r>
              <a:rPr lang="en-US" dirty="0"/>
              <a:t>Treating individuals if they were independent of their organizational groupings ignores the complexity inherent in the data and introduces a potentially important source of bias into the analysis (Heck, Thomas, &amp; Tabata, 2013, p7)</a:t>
            </a:r>
          </a:p>
        </p:txBody>
      </p:sp>
      <p:pic>
        <p:nvPicPr>
          <p:cNvPr id="8" name="Google Shape;209;p32">
            <a:extLst>
              <a:ext uri="{FF2B5EF4-FFF2-40B4-BE49-F238E27FC236}">
                <a16:creationId xmlns:a16="http://schemas.microsoft.com/office/drawing/2014/main" id="{9FC13715-7A6A-4802-829E-1209E1B9E589}"/>
              </a:ext>
            </a:extLst>
          </p:cNvPr>
          <p:cNvPicPr preferRelativeResize="0"/>
          <p:nvPr/>
        </p:nvPicPr>
        <p:blipFill>
          <a:blip r:embed="rId3">
            <a:alphaModFix/>
          </a:blip>
          <a:stretch>
            <a:fillRect/>
          </a:stretch>
        </p:blipFill>
        <p:spPr>
          <a:xfrm>
            <a:off x="4738254" y="1426535"/>
            <a:ext cx="3657600" cy="2261100"/>
          </a:xfrm>
          <a:prstGeom prst="rect">
            <a:avLst/>
          </a:prstGeom>
          <a:noFill/>
          <a:ln>
            <a:noFill/>
          </a:ln>
        </p:spPr>
      </p:pic>
      <p:pic>
        <p:nvPicPr>
          <p:cNvPr id="9" name="Google Shape;210;p32">
            <a:extLst>
              <a:ext uri="{FF2B5EF4-FFF2-40B4-BE49-F238E27FC236}">
                <a16:creationId xmlns:a16="http://schemas.microsoft.com/office/drawing/2014/main" id="{46C77FF2-B0E5-43BA-8274-89C4E2FD25C2}"/>
              </a:ext>
            </a:extLst>
          </p:cNvPr>
          <p:cNvPicPr preferRelativeResize="0"/>
          <p:nvPr/>
        </p:nvPicPr>
        <p:blipFill>
          <a:blip r:embed="rId4">
            <a:alphaModFix/>
          </a:blip>
          <a:stretch>
            <a:fillRect/>
          </a:stretch>
        </p:blipFill>
        <p:spPr>
          <a:xfrm>
            <a:off x="699480" y="1499210"/>
            <a:ext cx="3657600" cy="2142825"/>
          </a:xfrm>
          <a:prstGeom prst="rect">
            <a:avLst/>
          </a:prstGeom>
          <a:noFill/>
          <a:ln>
            <a:noFill/>
          </a:ln>
        </p:spPr>
      </p:pic>
      <p:sp>
        <p:nvSpPr>
          <p:cNvPr id="3" name="Slide Number Placeholder 2">
            <a:extLst>
              <a:ext uri="{FF2B5EF4-FFF2-40B4-BE49-F238E27FC236}">
                <a16:creationId xmlns:a16="http://schemas.microsoft.com/office/drawing/2014/main" id="{67164E71-074E-400C-A0DF-559C7B6D30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cxnSp>
        <p:nvCxnSpPr>
          <p:cNvPr id="5" name="Straight Connector 4">
            <a:extLst>
              <a:ext uri="{FF2B5EF4-FFF2-40B4-BE49-F238E27FC236}">
                <a16:creationId xmlns:a16="http://schemas.microsoft.com/office/drawing/2014/main" id="{5D4597DE-6ACA-4AE6-89B4-75632E168DB1}"/>
              </a:ext>
            </a:extLst>
          </p:cNvPr>
          <p:cNvCxnSpPr/>
          <p:nvPr/>
        </p:nvCxnSpPr>
        <p:spPr>
          <a:xfrm flipV="1">
            <a:off x="5082879" y="1969477"/>
            <a:ext cx="2772817" cy="1217966"/>
          </a:xfrm>
          <a:prstGeom prst="line">
            <a:avLst/>
          </a:prstGeom>
          <a:ln w="28575">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1AE9BEF-B1E3-4ABA-8FC2-473223903D3B}"/>
              </a:ext>
            </a:extLst>
          </p:cNvPr>
          <p:cNvCxnSpPr/>
          <p:nvPr/>
        </p:nvCxnSpPr>
        <p:spPr>
          <a:xfrm flipV="1">
            <a:off x="5079177" y="2102750"/>
            <a:ext cx="2780221" cy="336884"/>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School ID</a:t>
            </a:r>
            <a:endParaRPr/>
          </a:p>
        </p:txBody>
      </p:sp>
      <p:pic>
        <p:nvPicPr>
          <p:cNvPr id="549" name="Google Shape;549;p72"/>
          <p:cNvPicPr preferRelativeResize="0"/>
          <p:nvPr/>
        </p:nvPicPr>
        <p:blipFill>
          <a:blip r:embed="rId3">
            <a:alphaModFix/>
          </a:blip>
          <a:stretch>
            <a:fillRect/>
          </a:stretch>
        </p:blipFill>
        <p:spPr>
          <a:xfrm>
            <a:off x="3946650" y="109625"/>
            <a:ext cx="1250699" cy="51435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124593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Final Checklist</a:t>
            </a:r>
            <a:endParaRPr/>
          </a:p>
        </p:txBody>
      </p:sp>
      <p:sp>
        <p:nvSpPr>
          <p:cNvPr id="555" name="Google Shape;555;p73"/>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Issues</a:t>
            </a:r>
            <a:endParaRPr/>
          </a:p>
          <a:p>
            <a:pPr marL="0" lvl="0" indent="0" algn="l" rtl="0">
              <a:spcBef>
                <a:spcPts val="1600"/>
              </a:spcBef>
              <a:spcAft>
                <a:spcPts val="0"/>
              </a:spcAft>
              <a:buNone/>
            </a:pPr>
            <a:r>
              <a:rPr lang="en"/>
              <a:t>a. Adequacy of sample sizes and missing data</a:t>
            </a:r>
            <a:endParaRPr/>
          </a:p>
          <a:p>
            <a:pPr marL="0" lvl="0" indent="0" algn="l" rtl="0">
              <a:spcBef>
                <a:spcPts val="1600"/>
              </a:spcBef>
              <a:spcAft>
                <a:spcPts val="0"/>
              </a:spcAft>
              <a:buNone/>
            </a:pPr>
            <a:r>
              <a:rPr lang="en"/>
              <a:t>b. Normality of distributions at each level</a:t>
            </a:r>
            <a:endParaRPr/>
          </a:p>
          <a:p>
            <a:pPr marL="0" lvl="0" indent="0" algn="l" rtl="0">
              <a:spcBef>
                <a:spcPts val="1600"/>
              </a:spcBef>
              <a:spcAft>
                <a:spcPts val="0"/>
              </a:spcAft>
              <a:buNone/>
            </a:pPr>
            <a:r>
              <a:rPr lang="en"/>
              <a:t>c. Absence of outliers at each level</a:t>
            </a:r>
            <a:endParaRPr/>
          </a:p>
          <a:p>
            <a:pPr marL="0" lvl="0" indent="0" algn="l" rtl="0">
              <a:spcBef>
                <a:spcPts val="1600"/>
              </a:spcBef>
              <a:spcAft>
                <a:spcPts val="0"/>
              </a:spcAft>
              <a:buNone/>
            </a:pPr>
            <a:r>
              <a:rPr lang="en"/>
              <a:t>d. Absence of multicollinearity and singularity </a:t>
            </a:r>
            <a:endParaRPr/>
          </a:p>
          <a:p>
            <a:pPr marL="0" lvl="0" indent="0" algn="l" rtl="0">
              <a:spcBef>
                <a:spcPts val="1600"/>
              </a:spcBef>
              <a:spcAft>
                <a:spcPts val="0"/>
              </a:spcAft>
              <a:buNone/>
            </a:pPr>
            <a:r>
              <a:rPr lang="en"/>
              <a:t>e. Independence of errors (intraclass correlation)</a:t>
            </a:r>
            <a:endParaRPr/>
          </a:p>
          <a:p>
            <a:pPr marL="0" lvl="0" indent="0" algn="l" rtl="0">
              <a:spcBef>
                <a:spcPts val="1600"/>
              </a:spcBef>
              <a:spcAft>
                <a:spcPts val="1600"/>
              </a:spcAft>
              <a:buNone/>
            </a:pPr>
            <a:endParaRPr/>
          </a:p>
        </p:txBody>
      </p:sp>
      <p:sp>
        <p:nvSpPr>
          <p:cNvPr id="556" name="Google Shape;556;p73"/>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Major analyses</a:t>
            </a:r>
            <a:endParaRPr/>
          </a:p>
          <a:p>
            <a:pPr marL="0" lvl="0" indent="0" algn="l" rtl="0">
              <a:spcBef>
                <a:spcPts val="1600"/>
              </a:spcBef>
              <a:spcAft>
                <a:spcPts val="0"/>
              </a:spcAft>
              <a:buNone/>
            </a:pPr>
            <a:r>
              <a:rPr lang="en"/>
              <a:t>a. Analysis with first-level predictors</a:t>
            </a:r>
            <a:endParaRPr/>
          </a:p>
          <a:p>
            <a:pPr marL="0" lvl="0" indent="0" algn="l" rtl="0">
              <a:spcBef>
                <a:spcPts val="1600"/>
              </a:spcBef>
              <a:spcAft>
                <a:spcPts val="0"/>
              </a:spcAft>
              <a:buNone/>
            </a:pPr>
            <a:r>
              <a:rPr lang="en"/>
              <a:t>b. Analysis with second-level predictors and significant first-level predictors, etc.</a:t>
            </a:r>
            <a:endParaRPr/>
          </a:p>
          <a:p>
            <a:pPr marL="0" lvl="0" indent="0" algn="l" rtl="0">
              <a:spcBef>
                <a:spcPts val="1600"/>
              </a:spcBef>
              <a:spcAft>
                <a:spcPts val="0"/>
              </a:spcAft>
              <a:buNone/>
            </a:pPr>
            <a:r>
              <a:rPr lang="en"/>
              <a:t>c. Determination of final model</a:t>
            </a:r>
            <a:endParaRPr/>
          </a:p>
          <a:p>
            <a:pPr marL="0" lvl="0" indent="0" algn="l" rtl="0">
              <a:spcBef>
                <a:spcPts val="1600"/>
              </a:spcBef>
              <a:spcAft>
                <a:spcPts val="0"/>
              </a:spcAft>
              <a:buNone/>
            </a:pPr>
            <a:r>
              <a:rPr lang="en"/>
              <a:t>(1) Parameter estimates for final model</a:t>
            </a:r>
            <a:endParaRPr/>
          </a:p>
          <a:p>
            <a:pPr marL="0" lvl="0" indent="0" algn="l" rtl="0">
              <a:spcBef>
                <a:spcPts val="1600"/>
              </a:spcBef>
              <a:spcAft>
                <a:spcPts val="0"/>
              </a:spcAft>
              <a:buNone/>
            </a:pPr>
            <a:r>
              <a:rPr lang="en"/>
              <a:t>(2) Comparison of final with an intercepts-only model</a:t>
            </a:r>
            <a:endParaRPr/>
          </a:p>
          <a:p>
            <a:pPr marL="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8696718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Final Checklist</a:t>
            </a:r>
            <a:endParaRPr/>
          </a:p>
        </p:txBody>
      </p:sp>
      <p:sp>
        <p:nvSpPr>
          <p:cNvPr id="562" name="Google Shape;562;p74"/>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Additional analyses</a:t>
            </a:r>
            <a:endParaRPr/>
          </a:p>
          <a:p>
            <a:pPr marL="0" lvl="0" indent="0" algn="l" rtl="0">
              <a:spcBef>
                <a:spcPts val="1600"/>
              </a:spcBef>
              <a:spcAft>
                <a:spcPts val="0"/>
              </a:spcAft>
              <a:buNone/>
            </a:pPr>
            <a:r>
              <a:rPr lang="en"/>
              <a:t>a. Adding main effects and/or interactions </a:t>
            </a:r>
            <a:endParaRPr/>
          </a:p>
          <a:p>
            <a:pPr marL="0" lvl="0" indent="0" algn="l" rtl="0">
              <a:spcBef>
                <a:spcPts val="1600"/>
              </a:spcBef>
              <a:spcAft>
                <a:spcPts val="0"/>
              </a:spcAft>
              <a:buNone/>
            </a:pPr>
            <a:r>
              <a:rPr lang="en"/>
              <a:t>b. Additional exploratory analyses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1804258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405" name="Google Shape;405;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t>Heck, R. H., Thomas, S. L., &amp; Tabata, L. N. (2013). </a:t>
            </a:r>
            <a:r>
              <a:rPr lang="en" sz="1050" i="1" dirty="0"/>
              <a:t>Multilevel and Longitudinal Modeling with IBM SPSS </a:t>
            </a:r>
            <a:r>
              <a:rPr lang="en" sz="1050" dirty="0"/>
              <a:t>(2nd ed.). New York, NY: Routledge. 978-0415817110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O'Dwyer, L. M., &amp; Parker, C. E. (2014). A primer for analyzing nested data: Multilevel modeling in SPSS using an example from a REL study. Washington, DC: U.S.Department of Education, Institute of Education Sciences, National Center for Education Evaluation and Regional Assistance, Regional Educational Laboratory Northeast &amp; Islands. </a:t>
            </a:r>
            <a:r>
              <a:rPr lang="en" sz="1050" dirty="0">
                <a:hlinkClick r:id="rId3"/>
              </a:rPr>
              <a:t>http://ies.ed.gov/ncee/edlabs/regions/northeast/pdf/REL_2015046.pdf</a:t>
            </a:r>
            <a:endParaRPr lang="en" sz="1050" dirty="0"/>
          </a:p>
          <a:p>
            <a:pPr marL="0" lvl="0" indent="0" algn="l" rtl="0">
              <a:spcBef>
                <a:spcPts val="0"/>
              </a:spcBef>
              <a:spcAft>
                <a:spcPts val="0"/>
              </a:spcAft>
              <a:buNone/>
            </a:pPr>
            <a:endParaRPr lang="en" sz="1050" dirty="0"/>
          </a:p>
          <a:p>
            <a:pPr marL="0" indent="0">
              <a:spcAft>
                <a:spcPts val="0"/>
              </a:spcAft>
              <a:buNone/>
            </a:pPr>
            <a:r>
              <a:rPr lang="en-US" sz="1050" dirty="0"/>
              <a:t>Xia, J., Izumi, M., Gao, X. (2015) School Process and Teacher Job Satisfaction at Alternative Schools: A Multilevel Study Using SASS 2007–08 Data. </a:t>
            </a:r>
            <a:r>
              <a:rPr lang="en-US" sz="1050" i="1" dirty="0"/>
              <a:t>Leadership and Policy in Schools</a:t>
            </a:r>
            <a:r>
              <a:rPr lang="en-US" sz="1050" dirty="0"/>
              <a:t>, 14(2), p.167-203. http://doi.org/10.1080/15700763.2014.997935 	</a:t>
            </a:r>
          </a:p>
          <a:p>
            <a:pPr marL="0" lvl="0" indent="0" algn="l" rtl="0">
              <a:spcBef>
                <a:spcPts val="0"/>
              </a:spcBef>
              <a:spcAft>
                <a:spcPts val="0"/>
              </a:spcAft>
              <a:buNone/>
            </a:pPr>
            <a:endParaRPr sz="1050" dirty="0"/>
          </a:p>
          <a:p>
            <a:pPr marL="0" lvl="0" indent="0">
              <a:spcAft>
                <a:spcPts val="1600"/>
              </a:spcAft>
              <a:buNone/>
            </a:pPr>
            <a:r>
              <a:rPr lang="en-US" sz="1050" dirty="0" err="1"/>
              <a:t>Hox</a:t>
            </a:r>
            <a:r>
              <a:rPr lang="en-US" sz="1050" dirty="0"/>
              <a:t>, J. J., </a:t>
            </a:r>
            <a:r>
              <a:rPr lang="en-US" sz="1050" dirty="0" err="1"/>
              <a:t>Moerbeek</a:t>
            </a:r>
            <a:r>
              <a:rPr lang="en-US" sz="1050" dirty="0"/>
              <a:t>, M., &amp; Van de </a:t>
            </a:r>
            <a:r>
              <a:rPr lang="en-US" sz="1050" dirty="0" err="1"/>
              <a:t>Schoot</a:t>
            </a:r>
            <a:r>
              <a:rPr lang="en-US" sz="1050" dirty="0"/>
              <a:t>, R. (2010). Multilevel analysis: Techniques and applications. Routledge.</a:t>
            </a:r>
            <a:endParaRPr sz="1050" dirty="0"/>
          </a:p>
        </p:txBody>
      </p:sp>
      <p:sp>
        <p:nvSpPr>
          <p:cNvPr id="2" name="Slide Number Placeholder 1">
            <a:extLst>
              <a:ext uri="{FF2B5EF4-FFF2-40B4-BE49-F238E27FC236}">
                <a16:creationId xmlns:a16="http://schemas.microsoft.com/office/drawing/2014/main" id="{F59766DC-2297-4BCC-AAF7-D1F91C1324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B0408E-7C82-4579-8F82-84265CCA1DF6}"/>
              </a:ext>
            </a:extLst>
          </p:cNvPr>
          <p:cNvSpPr>
            <a:spLocks noGrp="1"/>
          </p:cNvSpPr>
          <p:nvPr>
            <p:ph type="ctrTitle"/>
          </p:nvPr>
        </p:nvSpPr>
        <p:spPr/>
        <p:txBody>
          <a:bodyPr/>
          <a:lstStyle/>
          <a:p>
            <a:r>
              <a:rPr lang="en-US" dirty="0">
                <a:solidFill>
                  <a:srgbClr val="7ECEFD"/>
                </a:solidFill>
                <a:latin typeface="Segoe UI" panose="020B0502040204020203" pitchFamily="34" charset="0"/>
                <a:cs typeface="Segoe UI" panose="020B0502040204020203" pitchFamily="34" charset="0"/>
              </a:rPr>
              <a:t>Thank You!</a:t>
            </a:r>
            <a:br>
              <a:rPr lang="en-US" dirty="0">
                <a:solidFill>
                  <a:srgbClr val="7ECEFD"/>
                </a:solidFill>
                <a:latin typeface="Segoe UI" panose="020B0502040204020203" pitchFamily="34" charset="0"/>
                <a:cs typeface="Segoe UI" panose="020B0502040204020203" pitchFamily="34" charset="0"/>
              </a:rPr>
            </a:br>
            <a:r>
              <a:rPr lang="en-US" dirty="0">
                <a:solidFill>
                  <a:schemeClr val="accent1"/>
                </a:solidFill>
                <a:latin typeface="Segoe UI" panose="020B0502040204020203" pitchFamily="34" charset="0"/>
                <a:cs typeface="Segoe UI" panose="020B0502040204020203" pitchFamily="34" charset="0"/>
              </a:rPr>
              <a:t>Any Questions?</a:t>
            </a:r>
          </a:p>
        </p:txBody>
      </p:sp>
      <p:sp>
        <p:nvSpPr>
          <p:cNvPr id="4" name="Slide Number Placeholder 3">
            <a:extLst>
              <a:ext uri="{FF2B5EF4-FFF2-40B4-BE49-F238E27FC236}">
                <a16:creationId xmlns:a16="http://schemas.microsoft.com/office/drawing/2014/main" id="{1AFC3CF3-98E7-437A-839F-A6AD5537F5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2" name="Rectangle 1">
            <a:extLst>
              <a:ext uri="{FF2B5EF4-FFF2-40B4-BE49-F238E27FC236}">
                <a16:creationId xmlns:a16="http://schemas.microsoft.com/office/drawing/2014/main" id="{D29C4B3F-498F-47B4-855D-B0A10B4341D9}"/>
              </a:ext>
            </a:extLst>
          </p:cNvPr>
          <p:cNvSpPr/>
          <p:nvPr/>
        </p:nvSpPr>
        <p:spPr>
          <a:xfrm>
            <a:off x="1510920" y="2987150"/>
            <a:ext cx="7025382" cy="1569660"/>
          </a:xfrm>
          <a:prstGeom prst="rect">
            <a:avLst/>
          </a:prstGeom>
        </p:spPr>
        <p:txBody>
          <a:bodyPr wrap="square">
            <a:spAutoFit/>
          </a:bodyPr>
          <a:lstStyle/>
          <a:p>
            <a:r>
              <a:rPr lang="en" sz="1600" dirty="0">
                <a:solidFill>
                  <a:schemeClr val="accent1"/>
                </a:solidFill>
                <a:latin typeface="Lato" panose="020B0604020202020204" charset="0"/>
              </a:rPr>
              <a:t>Aki Osawa (</a:t>
            </a:r>
            <a:r>
              <a:rPr lang="en-US" sz="1600" dirty="0">
                <a:solidFill>
                  <a:schemeClr val="accent1"/>
                </a:solidFill>
                <a:latin typeface="Lato" panose="020B0604020202020204" charset="0"/>
                <a:hlinkClick r:id="rId2">
                  <a:extLst>
                    <a:ext uri="{A12FA001-AC4F-418D-AE19-62706E023703}">
                      <ahyp:hlinkClr xmlns:ahyp="http://schemas.microsoft.com/office/drawing/2018/hyperlinkcolor" xmlns="" val="tx"/>
                    </a:ext>
                  </a:extLst>
                </a:hlinkClick>
              </a:rPr>
              <a:t>ao2669@tc.columbia.edu</a:t>
            </a:r>
            <a:r>
              <a:rPr lang="en-US" sz="1600" dirty="0">
                <a:solidFill>
                  <a:schemeClr val="accent1"/>
                </a:solidFill>
                <a:latin typeface="Lato" panose="020B0604020202020204" charset="0"/>
              </a:rPr>
              <a:t>)</a:t>
            </a:r>
            <a:endParaRPr lang="en" sz="1600" dirty="0">
              <a:solidFill>
                <a:schemeClr val="accent1"/>
              </a:solidFill>
              <a:latin typeface="Lato" panose="020B0604020202020204" charset="0"/>
            </a:endParaRPr>
          </a:p>
          <a:p>
            <a:r>
              <a:rPr lang="en" sz="1600" dirty="0">
                <a:solidFill>
                  <a:schemeClr val="accent1"/>
                </a:solidFill>
                <a:latin typeface="Lato" panose="020B0604020202020204" charset="0"/>
              </a:rPr>
              <a:t>Soojin Lee (</a:t>
            </a:r>
            <a:r>
              <a:rPr lang="en-US" sz="1600" dirty="0">
                <a:solidFill>
                  <a:schemeClr val="accent1"/>
                </a:solidFill>
                <a:latin typeface="Lato" panose="020B0604020202020204" charset="0"/>
                <a:hlinkClick r:id="rId3">
                  <a:extLst>
                    <a:ext uri="{A12FA001-AC4F-418D-AE19-62706E023703}">
                      <ahyp:hlinkClr xmlns:ahyp="http://schemas.microsoft.com/office/drawing/2018/hyperlinkcolor" xmlns="" val="tx"/>
                    </a:ext>
                  </a:extLst>
                </a:hlinkClick>
              </a:rPr>
              <a:t>sl4400@tc.columbia.edu</a:t>
            </a:r>
            <a:r>
              <a:rPr lang="en" sz="1600" dirty="0">
                <a:solidFill>
                  <a:schemeClr val="accent1"/>
                </a:solidFill>
                <a:latin typeface="Lato" panose="020B0604020202020204" charset="0"/>
              </a:rPr>
              <a:t>)</a:t>
            </a:r>
          </a:p>
          <a:p>
            <a:r>
              <a:rPr lang="en" sz="1600" dirty="0">
                <a:solidFill>
                  <a:schemeClr val="accent1"/>
                </a:solidFill>
                <a:latin typeface="Lato" panose="020B0604020202020204" charset="0"/>
              </a:rPr>
              <a:t>Jingru Zhang (</a:t>
            </a:r>
            <a:r>
              <a:rPr lang="en-US" sz="1600" dirty="0">
                <a:solidFill>
                  <a:schemeClr val="accent1"/>
                </a:solidFill>
                <a:latin typeface="Lato" panose="020B0604020202020204" charset="0"/>
                <a:hlinkClick r:id="rId4"/>
              </a:rPr>
              <a:t>jz3101@tc.Columbia.edu</a:t>
            </a:r>
            <a:r>
              <a:rPr lang="en-US" sz="1600" dirty="0" smtClean="0">
                <a:solidFill>
                  <a:schemeClr val="accent1"/>
                </a:solidFill>
                <a:latin typeface="Lato" panose="020B0604020202020204" charset="0"/>
              </a:rPr>
              <a:t>)</a:t>
            </a:r>
          </a:p>
          <a:p>
            <a:endParaRPr lang="en-US" sz="1600" dirty="0" smtClean="0">
              <a:solidFill>
                <a:schemeClr val="accent1"/>
              </a:solidFill>
              <a:latin typeface="Lato" panose="020B0604020202020204" charset="0"/>
            </a:endParaRPr>
          </a:p>
          <a:p>
            <a:endParaRPr lang="en-US" sz="1600" dirty="0">
              <a:solidFill>
                <a:schemeClr val="accent1"/>
              </a:solidFill>
              <a:latin typeface="Lato" panose="020B0604020202020204" charset="0"/>
            </a:endParaRPr>
          </a:p>
          <a:p>
            <a:endParaRPr lang="en-US" sz="1600" dirty="0">
              <a:solidFill>
                <a:schemeClr val="accent1"/>
              </a:solidFill>
              <a:latin typeface="Lato" panose="020B0604020202020204" charset="0"/>
            </a:endParaRPr>
          </a:p>
        </p:txBody>
      </p:sp>
    </p:spTree>
    <p:extLst>
      <p:ext uri="{BB962C8B-B14F-4D97-AF65-F5344CB8AC3E}">
        <p14:creationId xmlns:p14="http://schemas.microsoft.com/office/powerpoint/2010/main" val="3676348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avoid the aggregation problem</a:t>
            </a:r>
            <a:endParaRPr dirty="0"/>
          </a:p>
        </p:txBody>
      </p:sp>
      <p:sp>
        <p:nvSpPr>
          <p:cNvPr id="2" name="Text Placeholder 1">
            <a:extLst>
              <a:ext uri="{FF2B5EF4-FFF2-40B4-BE49-F238E27FC236}">
                <a16:creationId xmlns:a16="http://schemas.microsoft.com/office/drawing/2014/main" id="{2122BE59-B90E-4B8E-B3F8-D1702F9FF3F4}"/>
              </a:ext>
            </a:extLst>
          </p:cNvPr>
          <p:cNvSpPr>
            <a:spLocks noGrp="1"/>
          </p:cNvSpPr>
          <p:nvPr>
            <p:ph type="body" idx="1"/>
          </p:nvPr>
        </p:nvSpPr>
        <p:spPr>
          <a:xfrm>
            <a:off x="473216" y="3945775"/>
            <a:ext cx="8253775" cy="1075112"/>
          </a:xfrm>
        </p:spPr>
        <p:txBody>
          <a:bodyPr/>
          <a:lstStyle/>
          <a:p>
            <a:r>
              <a:rPr lang="en-US" dirty="0"/>
              <a:t>Averaging estimates over groups causes </a:t>
            </a:r>
            <a:r>
              <a:rPr lang="en-US" u="sng" dirty="0"/>
              <a:t>ecological fallacy</a:t>
            </a:r>
          </a:p>
          <a:p>
            <a:pPr lvl="1"/>
            <a:r>
              <a:rPr lang="en-US" dirty="0"/>
              <a:t>Failing to acknowledge the potential variability present among individuals within groups (Heck, Thomas, &amp; Tabata, 2013, p7)</a:t>
            </a:r>
          </a:p>
          <a:p>
            <a:endParaRPr lang="en-US" dirty="0"/>
          </a:p>
        </p:txBody>
      </p:sp>
      <p:pic>
        <p:nvPicPr>
          <p:cNvPr id="59" name="Picture 58">
            <a:extLst>
              <a:ext uri="{FF2B5EF4-FFF2-40B4-BE49-F238E27FC236}">
                <a16:creationId xmlns:a16="http://schemas.microsoft.com/office/drawing/2014/main" id="{58F4CC6F-C2D3-4562-9322-B768BB539B8C}"/>
              </a:ext>
            </a:extLst>
          </p:cNvPr>
          <p:cNvPicPr>
            <a:picLocks noChangeAspect="1"/>
          </p:cNvPicPr>
          <p:nvPr/>
        </p:nvPicPr>
        <p:blipFill>
          <a:blip r:embed="rId3"/>
          <a:stretch>
            <a:fillRect/>
          </a:stretch>
        </p:blipFill>
        <p:spPr>
          <a:xfrm>
            <a:off x="1524129" y="1279246"/>
            <a:ext cx="5120398" cy="2751269"/>
          </a:xfrm>
          <a:prstGeom prst="rect">
            <a:avLst/>
          </a:prstGeom>
        </p:spPr>
      </p:pic>
      <p:grpSp>
        <p:nvGrpSpPr>
          <p:cNvPr id="60" name="Group 59">
            <a:extLst>
              <a:ext uri="{FF2B5EF4-FFF2-40B4-BE49-F238E27FC236}">
                <a16:creationId xmlns:a16="http://schemas.microsoft.com/office/drawing/2014/main" id="{08B3AC7E-CB7C-490E-BC91-E140612782EC}"/>
              </a:ext>
            </a:extLst>
          </p:cNvPr>
          <p:cNvGrpSpPr/>
          <p:nvPr/>
        </p:nvGrpSpPr>
        <p:grpSpPr>
          <a:xfrm>
            <a:off x="2068145" y="1823185"/>
            <a:ext cx="5920086" cy="1212621"/>
            <a:chOff x="3361885" y="2222690"/>
            <a:chExt cx="7995871" cy="1751616"/>
          </a:xfrm>
        </p:grpSpPr>
        <p:cxnSp>
          <p:nvCxnSpPr>
            <p:cNvPr id="61" name="Straight Connector 60">
              <a:extLst>
                <a:ext uri="{FF2B5EF4-FFF2-40B4-BE49-F238E27FC236}">
                  <a16:creationId xmlns:a16="http://schemas.microsoft.com/office/drawing/2014/main" id="{967533F0-A79D-410A-BF33-305B1153C8D1}"/>
                </a:ext>
              </a:extLst>
            </p:cNvPr>
            <p:cNvCxnSpPr/>
            <p:nvPr/>
          </p:nvCxnSpPr>
          <p:spPr>
            <a:xfrm flipV="1">
              <a:off x="3836194" y="2764631"/>
              <a:ext cx="264319" cy="3500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09808F-5619-49AE-B5C7-59D21825244D}"/>
                </a:ext>
              </a:extLst>
            </p:cNvPr>
            <p:cNvCxnSpPr>
              <a:cxnSpLocks/>
            </p:cNvCxnSpPr>
            <p:nvPr/>
          </p:nvCxnSpPr>
          <p:spPr>
            <a:xfrm flipV="1">
              <a:off x="4360069" y="2857500"/>
              <a:ext cx="290512" cy="11168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D293FF4-B63A-4453-80F7-A73EA4549F9B}"/>
                </a:ext>
              </a:extLst>
            </p:cNvPr>
            <p:cNvCxnSpPr>
              <a:cxnSpLocks/>
            </p:cNvCxnSpPr>
            <p:nvPr/>
          </p:nvCxnSpPr>
          <p:spPr>
            <a:xfrm flipV="1">
              <a:off x="4922661" y="2930400"/>
              <a:ext cx="290139" cy="7049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57A9ED8-F7B1-4603-AFAA-101A1D27C10C}"/>
                </a:ext>
              </a:extLst>
            </p:cNvPr>
            <p:cNvCxnSpPr>
              <a:cxnSpLocks/>
            </p:cNvCxnSpPr>
            <p:nvPr/>
          </p:nvCxnSpPr>
          <p:spPr>
            <a:xfrm flipV="1">
              <a:off x="5480454" y="2939654"/>
              <a:ext cx="277409" cy="698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C0BA8E2-46AB-44FB-BF9A-DA5D369F4826}"/>
                </a:ext>
              </a:extLst>
            </p:cNvPr>
            <p:cNvCxnSpPr>
              <a:cxnSpLocks/>
            </p:cNvCxnSpPr>
            <p:nvPr/>
          </p:nvCxnSpPr>
          <p:spPr>
            <a:xfrm>
              <a:off x="4094474" y="2764632"/>
              <a:ext cx="265595" cy="1209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00069E8-89FF-4380-B794-526D31384BEC}"/>
                </a:ext>
              </a:extLst>
            </p:cNvPr>
            <p:cNvCxnSpPr>
              <a:cxnSpLocks/>
            </p:cNvCxnSpPr>
            <p:nvPr/>
          </p:nvCxnSpPr>
          <p:spPr>
            <a:xfrm flipH="1" flipV="1">
              <a:off x="4650581" y="2840302"/>
              <a:ext cx="259556" cy="795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0B7B75-ADFC-402A-8CD3-168B77A279EC}"/>
                </a:ext>
              </a:extLst>
            </p:cNvPr>
            <p:cNvCxnSpPr>
              <a:cxnSpLocks/>
            </p:cNvCxnSpPr>
            <p:nvPr/>
          </p:nvCxnSpPr>
          <p:spPr>
            <a:xfrm flipH="1" flipV="1">
              <a:off x="5203048" y="2939653"/>
              <a:ext cx="277406" cy="698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ADB3C2-9347-4746-90A2-35BDEFCFDC74}"/>
                </a:ext>
              </a:extLst>
            </p:cNvPr>
            <p:cNvCxnSpPr>
              <a:cxnSpLocks/>
            </p:cNvCxnSpPr>
            <p:nvPr/>
          </p:nvCxnSpPr>
          <p:spPr>
            <a:xfrm flipH="1" flipV="1">
              <a:off x="5740011" y="2939654"/>
              <a:ext cx="292154" cy="3231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3CD6EB4-5FAF-47CB-AC8B-4CC7E59DDC8F}"/>
                </a:ext>
              </a:extLst>
            </p:cNvPr>
            <p:cNvCxnSpPr>
              <a:cxnSpLocks/>
            </p:cNvCxnSpPr>
            <p:nvPr/>
          </p:nvCxnSpPr>
          <p:spPr>
            <a:xfrm flipV="1">
              <a:off x="6023903" y="2885519"/>
              <a:ext cx="266162" cy="3773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B2D8A-BB12-4635-9E31-401372426600}"/>
                </a:ext>
              </a:extLst>
            </p:cNvPr>
            <p:cNvCxnSpPr>
              <a:cxnSpLocks/>
            </p:cNvCxnSpPr>
            <p:nvPr/>
          </p:nvCxnSpPr>
          <p:spPr>
            <a:xfrm flipV="1">
              <a:off x="6567352" y="2974585"/>
              <a:ext cx="286068" cy="1537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3932B9F-B056-4A2B-80E3-55948DD38C7A}"/>
                </a:ext>
              </a:extLst>
            </p:cNvPr>
            <p:cNvCxnSpPr>
              <a:cxnSpLocks/>
            </p:cNvCxnSpPr>
            <p:nvPr/>
          </p:nvCxnSpPr>
          <p:spPr>
            <a:xfrm flipV="1">
              <a:off x="7133073" y="2885519"/>
              <a:ext cx="270758" cy="768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0B910E7-29B4-42EC-8DD8-4D75A629C82E}"/>
                </a:ext>
              </a:extLst>
            </p:cNvPr>
            <p:cNvCxnSpPr>
              <a:cxnSpLocks/>
            </p:cNvCxnSpPr>
            <p:nvPr/>
          </p:nvCxnSpPr>
          <p:spPr>
            <a:xfrm flipV="1">
              <a:off x="7403831" y="2857500"/>
              <a:ext cx="270725" cy="280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9508421-E0B2-4BFA-B328-2932D86F2B7A}"/>
                </a:ext>
              </a:extLst>
            </p:cNvPr>
            <p:cNvCxnSpPr>
              <a:cxnSpLocks/>
            </p:cNvCxnSpPr>
            <p:nvPr/>
          </p:nvCxnSpPr>
          <p:spPr>
            <a:xfrm>
              <a:off x="7674556" y="2857501"/>
              <a:ext cx="270758" cy="117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14CE9-0535-4BE1-957C-63D137FC22E0}"/>
                </a:ext>
              </a:extLst>
            </p:cNvPr>
            <p:cNvCxnSpPr>
              <a:cxnSpLocks/>
            </p:cNvCxnSpPr>
            <p:nvPr/>
          </p:nvCxnSpPr>
          <p:spPr>
            <a:xfrm>
              <a:off x="7945281" y="2979300"/>
              <a:ext cx="270758" cy="3081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E75A586-C299-4190-B024-A0845A9ADFAE}"/>
                </a:ext>
              </a:extLst>
            </p:cNvPr>
            <p:cNvCxnSpPr>
              <a:cxnSpLocks/>
            </p:cNvCxnSpPr>
            <p:nvPr/>
          </p:nvCxnSpPr>
          <p:spPr>
            <a:xfrm flipV="1">
              <a:off x="8216006" y="2871509"/>
              <a:ext cx="270758" cy="4159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23900C0-C425-497E-8F84-32B91E6E8653}"/>
                </a:ext>
              </a:extLst>
            </p:cNvPr>
            <p:cNvCxnSpPr>
              <a:cxnSpLocks/>
            </p:cNvCxnSpPr>
            <p:nvPr/>
          </p:nvCxnSpPr>
          <p:spPr>
            <a:xfrm flipV="1">
              <a:off x="8766417" y="2857500"/>
              <a:ext cx="292630" cy="104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042372C-7028-498D-A482-4826A01DE16C}"/>
                </a:ext>
              </a:extLst>
            </p:cNvPr>
            <p:cNvCxnSpPr>
              <a:cxnSpLocks/>
            </p:cNvCxnSpPr>
            <p:nvPr/>
          </p:nvCxnSpPr>
          <p:spPr>
            <a:xfrm>
              <a:off x="6280631" y="2895160"/>
              <a:ext cx="289087" cy="2195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FB0CB1-2B72-475F-AE3C-B79B0B681533}"/>
                </a:ext>
              </a:extLst>
            </p:cNvPr>
            <p:cNvCxnSpPr>
              <a:cxnSpLocks/>
            </p:cNvCxnSpPr>
            <p:nvPr/>
          </p:nvCxnSpPr>
          <p:spPr>
            <a:xfrm flipV="1">
              <a:off x="6843986" y="2962385"/>
              <a:ext cx="289087" cy="122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7E1CB2-DF4F-4D34-AD4B-CACD1A1B944A}"/>
                </a:ext>
              </a:extLst>
            </p:cNvPr>
            <p:cNvCxnSpPr>
              <a:cxnSpLocks/>
            </p:cNvCxnSpPr>
            <p:nvPr/>
          </p:nvCxnSpPr>
          <p:spPr>
            <a:xfrm>
              <a:off x="8486248" y="2877609"/>
              <a:ext cx="280169" cy="847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61860C-49EC-4173-8C27-90451A0B57C5}"/>
                </a:ext>
              </a:extLst>
            </p:cNvPr>
            <p:cNvCxnSpPr>
              <a:cxnSpLocks/>
            </p:cNvCxnSpPr>
            <p:nvPr/>
          </p:nvCxnSpPr>
          <p:spPr>
            <a:xfrm>
              <a:off x="3364706" y="3970941"/>
              <a:ext cx="6086475"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A2EA8C8-47FB-4B8D-B7F8-245D69EC1EC7}"/>
                </a:ext>
              </a:extLst>
            </p:cNvPr>
            <p:cNvCxnSpPr>
              <a:cxnSpLocks/>
            </p:cNvCxnSpPr>
            <p:nvPr/>
          </p:nvCxnSpPr>
          <p:spPr>
            <a:xfrm>
              <a:off x="3361885" y="2764631"/>
              <a:ext cx="6086475"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9B1ADEA-95FA-4A05-ADDB-7047EB313B49}"/>
                </a:ext>
              </a:extLst>
            </p:cNvPr>
            <p:cNvSpPr txBox="1"/>
            <p:nvPr/>
          </p:nvSpPr>
          <p:spPr>
            <a:xfrm>
              <a:off x="9737447" y="2485331"/>
              <a:ext cx="1620309" cy="954107"/>
            </a:xfrm>
            <a:prstGeom prst="rect">
              <a:avLst/>
            </a:prstGeom>
            <a:noFill/>
          </p:spPr>
          <p:txBody>
            <a:bodyPr wrap="square" rtlCol="0">
              <a:spAutoFit/>
            </a:bodyPr>
            <a:lstStyle/>
            <a:p>
              <a:pPr algn="ctr"/>
              <a:r>
                <a:rPr lang="en-US" b="1" dirty="0">
                  <a:solidFill>
                    <a:srgbClr val="FF0000"/>
                  </a:solidFill>
                  <a:latin typeface="Segoe UI" panose="020B0502040204020203" pitchFamily="34" charset="0"/>
                  <a:cs typeface="Segoe UI" panose="020B0502040204020203" pitchFamily="34" charset="0"/>
                </a:rPr>
                <a:t>Between school variation </a:t>
              </a:r>
            </a:p>
            <a:p>
              <a:pPr algn="ctr"/>
              <a:r>
                <a:rPr lang="en-US" dirty="0">
                  <a:latin typeface="Segoe UI" panose="020B0502040204020203" pitchFamily="34" charset="0"/>
                  <a:cs typeface="Segoe UI" panose="020B0502040204020203" pitchFamily="34" charset="0"/>
                </a:rPr>
                <a:t>(variation in school means)</a:t>
              </a:r>
            </a:p>
          </p:txBody>
        </p:sp>
        <p:cxnSp>
          <p:nvCxnSpPr>
            <p:cNvPr id="83" name="Straight Arrow Connector 82">
              <a:extLst>
                <a:ext uri="{FF2B5EF4-FFF2-40B4-BE49-F238E27FC236}">
                  <a16:creationId xmlns:a16="http://schemas.microsoft.com/office/drawing/2014/main" id="{F32EE888-08D9-4A7D-821A-54AC3BD35B4E}"/>
                </a:ext>
              </a:extLst>
            </p:cNvPr>
            <p:cNvCxnSpPr/>
            <p:nvPr/>
          </p:nvCxnSpPr>
          <p:spPr>
            <a:xfrm>
              <a:off x="9594502" y="2764631"/>
              <a:ext cx="0" cy="120631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1FE6602-140D-4E98-9225-B7757B96857F}"/>
                </a:ext>
              </a:extLst>
            </p:cNvPr>
            <p:cNvCxnSpPr>
              <a:cxnSpLocks/>
            </p:cNvCxnSpPr>
            <p:nvPr/>
          </p:nvCxnSpPr>
          <p:spPr>
            <a:xfrm>
              <a:off x="3567558" y="2222690"/>
              <a:ext cx="0" cy="1620648"/>
            </a:xfrm>
            <a:prstGeom prst="straightConnector1">
              <a:avLst/>
            </a:prstGeom>
            <a:ln w="57150">
              <a:solidFill>
                <a:srgbClr val="7ECEF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Flowchart: Connector 84">
              <a:extLst>
                <a:ext uri="{FF2B5EF4-FFF2-40B4-BE49-F238E27FC236}">
                  <a16:creationId xmlns:a16="http://schemas.microsoft.com/office/drawing/2014/main" id="{DF22A1C1-FF3C-4446-8CE5-FC814647D0D2}"/>
                </a:ext>
              </a:extLst>
            </p:cNvPr>
            <p:cNvSpPr/>
            <p:nvPr/>
          </p:nvSpPr>
          <p:spPr>
            <a:xfrm>
              <a:off x="4051610" y="2714625"/>
              <a:ext cx="97588" cy="9758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387FF189-25B3-479F-A47D-8B249A143541}"/>
              </a:ext>
            </a:extLst>
          </p:cNvPr>
          <p:cNvSpPr txBox="1"/>
          <p:nvPr/>
        </p:nvSpPr>
        <p:spPr>
          <a:xfrm>
            <a:off x="382043" y="1935914"/>
            <a:ext cx="1620308" cy="523220"/>
          </a:xfrm>
          <a:prstGeom prst="rect">
            <a:avLst/>
          </a:prstGeom>
          <a:noFill/>
        </p:spPr>
        <p:txBody>
          <a:bodyPr wrap="square" rtlCol="0">
            <a:spAutoFit/>
          </a:bodyPr>
          <a:lstStyle/>
          <a:p>
            <a:pPr algn="ctr"/>
            <a:r>
              <a:rPr lang="en-US" b="1" dirty="0">
                <a:solidFill>
                  <a:srgbClr val="7ECEFD"/>
                </a:solidFill>
                <a:latin typeface="Segoe UI" panose="020B0502040204020203" pitchFamily="34" charset="0"/>
                <a:cs typeface="Segoe UI" panose="020B0502040204020203" pitchFamily="34" charset="0"/>
              </a:rPr>
              <a:t>Within school variation </a:t>
            </a:r>
          </a:p>
        </p:txBody>
      </p:sp>
      <p:sp>
        <p:nvSpPr>
          <p:cNvPr id="3" name="Slide Number Placeholder 2">
            <a:extLst>
              <a:ext uri="{FF2B5EF4-FFF2-40B4-BE49-F238E27FC236}">
                <a16:creationId xmlns:a16="http://schemas.microsoft.com/office/drawing/2014/main" id="{6607FA36-65A9-462A-8C9A-071251510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extBox 3">
            <a:extLst>
              <a:ext uri="{FF2B5EF4-FFF2-40B4-BE49-F238E27FC236}">
                <a16:creationId xmlns:a16="http://schemas.microsoft.com/office/drawing/2014/main" id="{F1FBA868-30CF-47FE-92C2-6300B56FCA68}"/>
              </a:ext>
            </a:extLst>
          </p:cNvPr>
          <p:cNvSpPr txBox="1"/>
          <p:nvPr/>
        </p:nvSpPr>
        <p:spPr>
          <a:xfrm>
            <a:off x="6420042" y="3715489"/>
            <a:ext cx="1936711" cy="215444"/>
          </a:xfrm>
          <a:prstGeom prst="rect">
            <a:avLst/>
          </a:prstGeom>
          <a:noFill/>
        </p:spPr>
        <p:txBody>
          <a:bodyPr wrap="square" rtlCol="0">
            <a:spAutoFit/>
          </a:bodyPr>
          <a:lstStyle/>
          <a:p>
            <a:r>
              <a:rPr lang="en-US" sz="800" dirty="0">
                <a:solidFill>
                  <a:schemeClr val="accent1">
                    <a:lumMod val="20000"/>
                    <a:lumOff val="80000"/>
                  </a:schemeClr>
                </a:solidFill>
                <a:latin typeface="Lato" panose="020B0604020202020204" charset="0"/>
              </a:rPr>
              <a:t>Adopted from EDPA 5002</a:t>
            </a:r>
          </a:p>
        </p:txBody>
      </p:sp>
      <p:sp>
        <p:nvSpPr>
          <p:cNvPr id="34" name="Flowchart: Connector 33">
            <a:extLst>
              <a:ext uri="{FF2B5EF4-FFF2-40B4-BE49-F238E27FC236}">
                <a16:creationId xmlns:a16="http://schemas.microsoft.com/office/drawing/2014/main" id="{866FEA82-E481-4DD6-8AAD-49294BB357B8}"/>
              </a:ext>
            </a:extLst>
          </p:cNvPr>
          <p:cNvSpPr/>
          <p:nvPr/>
        </p:nvSpPr>
        <p:spPr>
          <a:xfrm>
            <a:off x="2769957" y="3005819"/>
            <a:ext cx="72253" cy="6755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correct a violation of residual independence</a:t>
            </a:r>
            <a:endParaRPr dirty="0"/>
          </a:p>
        </p:txBody>
      </p:sp>
      <p:sp>
        <p:nvSpPr>
          <p:cNvPr id="133" name="Google Shape;133;p20"/>
          <p:cNvSpPr txBox="1">
            <a:spLocks noGrp="1"/>
          </p:cNvSpPr>
          <p:nvPr>
            <p:ph type="body" idx="1"/>
          </p:nvPr>
        </p:nvSpPr>
        <p:spPr>
          <a:xfrm>
            <a:off x="473216" y="1488275"/>
            <a:ext cx="8253775" cy="3338558"/>
          </a:xfrm>
          <a:prstGeom prst="rect">
            <a:avLst/>
          </a:prstGeom>
        </p:spPr>
        <p:txBody>
          <a:bodyPr spcFirstLastPara="1" wrap="square" lIns="91425" tIns="91425" rIns="91425" bIns="91425" anchor="t" anchorCtr="0">
            <a:noAutofit/>
          </a:bodyPr>
          <a:lstStyle/>
          <a:p>
            <a:pPr marL="285750" indent="-285750"/>
            <a:r>
              <a:rPr lang="en" dirty="0"/>
              <a:t>Key OLS residual assumptions</a:t>
            </a:r>
          </a:p>
          <a:p>
            <a:pPr marL="742950" lvl="1" indent="-285750"/>
            <a:r>
              <a:rPr lang="en" sz="1600" dirty="0"/>
              <a:t>Residual independence</a:t>
            </a:r>
          </a:p>
          <a:p>
            <a:pPr marL="742950" lvl="1" indent="-285750"/>
            <a:r>
              <a:rPr lang="en" sz="1600" dirty="0"/>
              <a:t>Residual normality</a:t>
            </a:r>
          </a:p>
          <a:p>
            <a:pPr marL="742950" lvl="1" indent="-285750"/>
            <a:r>
              <a:rPr lang="en" sz="1600" dirty="0"/>
              <a:t>Residual homoscedasticity</a:t>
            </a:r>
            <a:endParaRPr sz="1600" dirty="0"/>
          </a:p>
          <a:p>
            <a:pPr marL="285750" indent="-285750"/>
            <a:endParaRPr dirty="0"/>
          </a:p>
          <a:p>
            <a:pPr marL="285750" indent="-285750"/>
            <a:r>
              <a:rPr lang="en" dirty="0"/>
              <a:t>Failing to account for clustering of the data violates </a:t>
            </a:r>
            <a:r>
              <a:rPr lang="en" u="sng" dirty="0"/>
              <a:t>residual independence</a:t>
            </a:r>
          </a:p>
          <a:p>
            <a:pPr marL="742950" lvl="1" indent="-285750"/>
            <a:r>
              <a:rPr lang="en" sz="1600" dirty="0"/>
              <a:t>The errors must be independent from observation to observation</a:t>
            </a:r>
          </a:p>
          <a:p>
            <a:pPr marL="457200" lvl="1" indent="0">
              <a:buNone/>
            </a:pPr>
            <a:endParaRPr lang="en" sz="500" dirty="0"/>
          </a:p>
          <a:p>
            <a:pPr marL="1200150" lvl="2" indent="-285750"/>
            <a:r>
              <a:rPr lang="en" sz="1400" dirty="0"/>
              <a:t>In a regression model, all unobserved effects end up in the residuals, and the residuals of students in the same school may lose their required independence </a:t>
            </a:r>
          </a:p>
          <a:p>
            <a:pPr marL="1200150" lvl="2" indent="-285750"/>
            <a:endParaRPr lang="en" sz="500" dirty="0"/>
          </a:p>
          <a:p>
            <a:pPr marL="742950" lvl="1" indent="-285750"/>
            <a:r>
              <a:rPr lang="en" dirty="0"/>
              <a:t>Statistical dependenc</a:t>
            </a:r>
            <a:r>
              <a:rPr lang="en-US" dirty="0"/>
              <a:t>e (</a:t>
            </a:r>
            <a:r>
              <a:rPr lang="en-US" dirty="0" err="1">
                <a:latin typeface="Lato" panose="020B0604020202020204" charset="0"/>
              </a:rPr>
              <a:t>O'Dwyer</a:t>
            </a:r>
            <a:r>
              <a:rPr lang="en-US" dirty="0">
                <a:latin typeface="Lato" panose="020B0604020202020204" charset="0"/>
              </a:rPr>
              <a:t> &amp; Parker, 2014, p.2</a:t>
            </a:r>
            <a:r>
              <a:rPr lang="en-US" dirty="0"/>
              <a:t>)</a:t>
            </a:r>
            <a:endParaRPr dirty="0"/>
          </a:p>
        </p:txBody>
      </p:sp>
      <p:sp>
        <p:nvSpPr>
          <p:cNvPr id="2" name="Slide Number Placeholder 1">
            <a:extLst>
              <a:ext uri="{FF2B5EF4-FFF2-40B4-BE49-F238E27FC236}">
                <a16:creationId xmlns:a16="http://schemas.microsoft.com/office/drawing/2014/main" id="{43DD5793-78C6-4338-B250-EDE5AEE041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t>Why is statistical dependence a problem?</a:t>
            </a:r>
            <a:endParaRPr dirty="0"/>
          </a:p>
        </p:txBody>
      </p:sp>
      <p:sp>
        <p:nvSpPr>
          <p:cNvPr id="133" name="Google Shape;133;p20"/>
          <p:cNvSpPr txBox="1">
            <a:spLocks noGrp="1"/>
          </p:cNvSpPr>
          <p:nvPr>
            <p:ph type="body" idx="1"/>
          </p:nvPr>
        </p:nvSpPr>
        <p:spPr>
          <a:xfrm>
            <a:off x="473216" y="1488274"/>
            <a:ext cx="8253775" cy="3291881"/>
          </a:xfrm>
          <a:prstGeom prst="rect">
            <a:avLst/>
          </a:prstGeom>
        </p:spPr>
        <p:txBody>
          <a:bodyPr spcFirstLastPara="1" wrap="square" lIns="91425" tIns="91425" rIns="91425" bIns="91425" anchor="t" anchorCtr="0">
            <a:noAutofit/>
          </a:bodyPr>
          <a:lstStyle/>
          <a:p>
            <a:pPr marL="285750" indent="-285750">
              <a:lnSpc>
                <a:spcPct val="115000"/>
              </a:lnSpc>
            </a:pPr>
            <a:r>
              <a:rPr lang="en-US" dirty="0"/>
              <a:t>If we fail to account for clustering of the data,  standard errors are going to be too small</a:t>
            </a:r>
          </a:p>
          <a:p>
            <a:pPr marL="285750" indent="-285750">
              <a:lnSpc>
                <a:spcPct val="115000"/>
              </a:lnSpc>
            </a:pPr>
            <a:r>
              <a:rPr lang="en-US" dirty="0"/>
              <a:t>Having small standard errors will lead to a greater propensity to commit a </a:t>
            </a:r>
            <a:r>
              <a:rPr lang="en-US" u="sng" dirty="0"/>
              <a:t>Type I error </a:t>
            </a:r>
            <a:r>
              <a:rPr lang="en-US" dirty="0"/>
              <a:t>(Heck, Thomas, &amp; Tabata, 2013, p.30)</a:t>
            </a:r>
          </a:p>
          <a:p>
            <a:pPr marL="742950" lvl="1" indent="-285750"/>
            <a:r>
              <a:rPr lang="en-US" altLang="ja-JP" sz="1600" dirty="0"/>
              <a:t>Falsely concluding that an effect is statistically significant when it is not </a:t>
            </a:r>
          </a:p>
          <a:p>
            <a:pPr marL="457200" lvl="1" indent="0">
              <a:buNone/>
            </a:pPr>
            <a:endParaRPr lang="en-US" altLang="ja-JP" sz="500" dirty="0"/>
          </a:p>
          <a:p>
            <a:pPr marL="1200150" lvl="2" indent="-285750"/>
            <a:r>
              <a:rPr lang="en-US" sz="1400" dirty="0"/>
              <a:t>Null hypothesis will be rejected more frequently than it should</a:t>
            </a:r>
          </a:p>
          <a:p>
            <a:pPr marL="914400" lvl="2" indent="0">
              <a:buNone/>
            </a:pPr>
            <a:endParaRPr lang="en-US" sz="1400" dirty="0"/>
          </a:p>
          <a:p>
            <a:pPr marL="285750" indent="-285750"/>
            <a:r>
              <a:rPr lang="en-US" dirty="0">
                <a:latin typeface="Lato" panose="020B0604020202020204" charset="0"/>
              </a:rPr>
              <a:t>Multilevel modeling produces unbiased estimates of the standard errors associated with the regression coefficients when the data are nested (</a:t>
            </a:r>
            <a:r>
              <a:rPr lang="en-US" dirty="0" err="1">
                <a:latin typeface="Lato" panose="020B0604020202020204" charset="0"/>
              </a:rPr>
              <a:t>O'Dwyer</a:t>
            </a:r>
            <a:r>
              <a:rPr lang="en-US" dirty="0">
                <a:latin typeface="Lato" panose="020B0604020202020204" charset="0"/>
              </a:rPr>
              <a:t> &amp; Parker, 2014, p.2) </a:t>
            </a:r>
          </a:p>
          <a:p>
            <a:pPr marL="285750" indent="-285750"/>
            <a:endParaRPr dirty="0"/>
          </a:p>
        </p:txBody>
      </p:sp>
      <p:sp>
        <p:nvSpPr>
          <p:cNvPr id="2" name="Slide Number Placeholder 1">
            <a:extLst>
              <a:ext uri="{FF2B5EF4-FFF2-40B4-BE49-F238E27FC236}">
                <a16:creationId xmlns:a16="http://schemas.microsoft.com/office/drawing/2014/main" id="{4182D155-8A2B-43F2-9C5B-A275D4E2D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521200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38A596"/>
      </a:dk1>
      <a:lt1>
        <a:srgbClr val="FFFFFF"/>
      </a:lt1>
      <a:dk2>
        <a:srgbClr val="1A1A1A"/>
      </a:dk2>
      <a:lt2>
        <a:srgbClr val="E5F3FF"/>
      </a:lt2>
      <a:accent1>
        <a:srgbClr val="595959"/>
      </a:accent1>
      <a:accent2>
        <a:srgbClr val="6AA4C8"/>
      </a:accent2>
      <a:accent3>
        <a:srgbClr val="EB5600"/>
      </a:accent3>
      <a:accent4>
        <a:srgbClr val="0A7EA5"/>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4846</Words>
  <Application>Microsoft Office PowerPoint</Application>
  <PresentationFormat>On-screen Show (16:9)</PresentationFormat>
  <Paragraphs>570</Paragraphs>
  <Slides>64</Slides>
  <Notes>63</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Times New Roman</vt:lpstr>
      <vt:lpstr>Courier New</vt:lpstr>
      <vt:lpstr>Lato</vt:lpstr>
      <vt:lpstr>Wingdings</vt:lpstr>
      <vt:lpstr>Calibri</vt:lpstr>
      <vt:lpstr>Malgun Gothic</vt:lpstr>
      <vt:lpstr>Raleway</vt:lpstr>
      <vt:lpstr>Segoe UI</vt:lpstr>
      <vt:lpstr>Cambria Math</vt:lpstr>
      <vt:lpstr>Streamline</vt:lpstr>
      <vt:lpstr>Hierarchical Linear Model</vt:lpstr>
      <vt:lpstr>Today’s Journey</vt:lpstr>
      <vt:lpstr>What’s our interests?</vt:lpstr>
      <vt:lpstr>Introduction to Hierarchical Linear Model</vt:lpstr>
      <vt:lpstr>Why do we use multilevel modeling?</vt:lpstr>
      <vt:lpstr>To capture group-level effects</vt:lpstr>
      <vt:lpstr>To avoid the aggregation problem</vt:lpstr>
      <vt:lpstr>To correct a violation of residual independence</vt:lpstr>
      <vt:lpstr>Why is statistical dependence a problem?</vt:lpstr>
      <vt:lpstr>Why do we commit more Type I errors?</vt:lpstr>
      <vt:lpstr>PowerPoint Presentation</vt:lpstr>
      <vt:lpstr>What is the equation of multilevel modeling?</vt:lpstr>
      <vt:lpstr>How do we quantify between-group variance?</vt:lpstr>
      <vt:lpstr>How do we quantify between-group variance?</vt:lpstr>
      <vt:lpstr>Preparing Data for Hierarchical Linear Model </vt:lpstr>
      <vt:lpstr>Datasets</vt:lpstr>
      <vt:lpstr>Sample size</vt:lpstr>
      <vt:lpstr>Missing Data</vt:lpstr>
      <vt:lpstr>Five primary procedures </vt:lpstr>
      <vt:lpstr>Compute Standardized &amp; Unstandardized Coefficients </vt:lpstr>
      <vt:lpstr>Calculating Standardized Coefficients </vt:lpstr>
      <vt:lpstr>Grand-mean Centering</vt:lpstr>
      <vt:lpstr>Grand-mean  v.s. Group-mean centering </vt:lpstr>
      <vt:lpstr>Other methods for centering</vt:lpstr>
      <vt:lpstr>Application of a Basic Two-Level Multilevel Regression Model</vt:lpstr>
      <vt:lpstr>Building a Two-Level Model (Heck, Thomas, &amp; Tabata, 2013)</vt:lpstr>
      <vt:lpstr>Building a Two-Level Model</vt:lpstr>
      <vt:lpstr>Research Questions &amp; Data </vt:lpstr>
      <vt:lpstr>Building a Multilevel Model (SPSS MIXED)</vt:lpstr>
      <vt:lpstr>Step 1: examining variance components using the null model </vt:lpstr>
      <vt:lpstr>PowerPoint Presentation</vt:lpstr>
      <vt:lpstr>Step 1: examining variance components using the null model </vt:lpstr>
      <vt:lpstr>Step 2: Building the individual-level(Level 1) random intercept model </vt:lpstr>
      <vt:lpstr>Fixed Effect and Random Effect</vt:lpstr>
      <vt:lpstr>PowerPoint Presentation</vt:lpstr>
      <vt:lpstr>Step 2: Building the individual-level(Level 1) random intercept model </vt:lpstr>
      <vt:lpstr>Step 3: building the group-level(or level 2) random intercept model </vt:lpstr>
      <vt:lpstr>PowerPoint Presentation</vt:lpstr>
      <vt:lpstr>Step 3: building the group-level(or level 2) random intercept model </vt:lpstr>
      <vt:lpstr>PowerPoint Presentation</vt:lpstr>
      <vt:lpstr>Step 3: building the group-level(or level 2) random intercept model </vt:lpstr>
      <vt:lpstr>Step 3: building the group-level(or level 2) random intercept model </vt:lpstr>
      <vt:lpstr>Step 4: adding a randomly varying slope (the random slope and intercept model)  </vt:lpstr>
      <vt:lpstr>PowerPoint Presentation</vt:lpstr>
      <vt:lpstr>Step 5: explaining variability in the random slope (more complex random slopes and intercept models) </vt:lpstr>
      <vt:lpstr>Interaction</vt:lpstr>
      <vt:lpstr>PowerPoint Presentation</vt:lpstr>
      <vt:lpstr>Discussion</vt:lpstr>
      <vt:lpstr>Kinds of Research Questions</vt:lpstr>
      <vt:lpstr>PowerPoint Presentation</vt:lpstr>
      <vt:lpstr>Types of MLM</vt:lpstr>
      <vt:lpstr>Analysis of Longitudinal Data  With Repeated Measures  </vt:lpstr>
      <vt:lpstr>PowerPoint Presentation</vt:lpstr>
      <vt:lpstr>Dealing with missing data</vt:lpstr>
      <vt:lpstr>Choosing Among Methods for Dealing With Missing Data  </vt:lpstr>
      <vt:lpstr>Choosing Among Methods for Dealing With Missing Data  </vt:lpstr>
      <vt:lpstr>PowerPoint Presentation</vt:lpstr>
      <vt:lpstr>ELS 2002: Two Level IDs</vt:lpstr>
      <vt:lpstr>ELS 2002: Two Level IDs-Syntax</vt:lpstr>
      <vt:lpstr>School ID</vt:lpstr>
      <vt:lpstr>Conclusion: Final Checklist</vt:lpstr>
      <vt:lpstr>Conclusion: Final Checklist</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Hierarchical Linear Model</dc:title>
  <dc:creator>Aki Osawa</dc:creator>
  <cp:lastModifiedBy>Soojin</cp:lastModifiedBy>
  <cp:revision>99</cp:revision>
  <dcterms:modified xsi:type="dcterms:W3CDTF">2020-03-09T19:56:34Z</dcterms:modified>
</cp:coreProperties>
</file>